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7" r:id="rId6"/>
    <p:sldId id="266" r:id="rId7"/>
    <p:sldId id="268" r:id="rId8"/>
    <p:sldId id="269" r:id="rId9"/>
    <p:sldId id="270" r:id="rId10"/>
    <p:sldId id="261" r:id="rId11"/>
    <p:sldId id="262" r:id="rId12"/>
    <p:sldId id="271" r:id="rId13"/>
    <p:sldId id="272" r:id="rId14"/>
    <p:sldId id="273" r:id="rId15"/>
    <p:sldId id="274" r:id="rId16"/>
    <p:sldId id="263" r:id="rId17"/>
    <p:sldId id="275" r:id="rId18"/>
    <p:sldId id="276" r:id="rId19"/>
    <p:sldId id="264" r:id="rId20"/>
    <p:sldId id="277" r:id="rId21"/>
    <p:sldId id="278" r:id="rId22"/>
    <p:sldId id="279" r:id="rId23"/>
    <p:sldId id="265" r:id="rId24"/>
    <p:sldId id="280" r:id="rId25"/>
    <p:sldId id="281"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2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4139F8-EA6D-4824-91CE-E29CDA17D887}" type="doc">
      <dgm:prSet loTypeId="urn:microsoft.com/office/officeart/2005/8/layout/hProcess9" loCatId="process" qsTypeId="urn:microsoft.com/office/officeart/2005/8/quickstyle/simple1" qsCatId="simple" csTypeId="urn:microsoft.com/office/officeart/2005/8/colors/accent0_3" csCatId="mainScheme" phldr="1"/>
      <dgm:spPr/>
    </dgm:pt>
    <dgm:pt modelId="{C8A93962-C314-474B-A9B5-220A6C13C276}">
      <dgm:prSet phldrT="[Text]"/>
      <dgm:spPr/>
      <dgm:t>
        <a:bodyPr/>
        <a:lstStyle/>
        <a:p>
          <a:pPr>
            <a:buNone/>
          </a:pPr>
          <a:r>
            <a:rPr lang="en-US" dirty="0"/>
            <a:t>Hydra</a:t>
          </a:r>
        </a:p>
      </dgm:t>
    </dgm:pt>
    <dgm:pt modelId="{E00256BF-0B58-41A5-A824-A2F3E557F5FE}" type="parTrans" cxnId="{24A302D2-C689-4F06-80AA-D38933DC2D15}">
      <dgm:prSet/>
      <dgm:spPr/>
      <dgm:t>
        <a:bodyPr/>
        <a:lstStyle/>
        <a:p>
          <a:endParaRPr lang="en-US"/>
        </a:p>
      </dgm:t>
    </dgm:pt>
    <dgm:pt modelId="{4EEC54CD-C087-40C7-AA07-001D5E780421}" type="sibTrans" cxnId="{24A302D2-C689-4F06-80AA-D38933DC2D15}">
      <dgm:prSet/>
      <dgm:spPr/>
      <dgm:t>
        <a:bodyPr/>
        <a:lstStyle/>
        <a:p>
          <a:endParaRPr lang="en-US"/>
        </a:p>
      </dgm:t>
    </dgm:pt>
    <dgm:pt modelId="{11712BD0-461A-47FE-A5B0-827D342097F9}">
      <dgm:prSet phldrT="[Text]"/>
      <dgm:spPr/>
      <dgm:t>
        <a:bodyPr/>
        <a:lstStyle/>
        <a:p>
          <a:pPr>
            <a:buNone/>
          </a:pPr>
          <a:r>
            <a:rPr lang="en-US" dirty="0"/>
            <a:t>Medusa</a:t>
          </a:r>
        </a:p>
      </dgm:t>
    </dgm:pt>
    <dgm:pt modelId="{C91E6377-8609-4DA7-BAFB-363D70542BE2}" type="parTrans" cxnId="{A8BF53CB-A978-4208-B8E7-802497F3CC09}">
      <dgm:prSet/>
      <dgm:spPr/>
      <dgm:t>
        <a:bodyPr/>
        <a:lstStyle/>
        <a:p>
          <a:endParaRPr lang="en-US"/>
        </a:p>
      </dgm:t>
    </dgm:pt>
    <dgm:pt modelId="{B6868269-6AEB-4417-B462-05E07C63D8EA}" type="sibTrans" cxnId="{A8BF53CB-A978-4208-B8E7-802497F3CC09}">
      <dgm:prSet/>
      <dgm:spPr/>
      <dgm:t>
        <a:bodyPr/>
        <a:lstStyle/>
        <a:p>
          <a:endParaRPr lang="en-US"/>
        </a:p>
      </dgm:t>
    </dgm:pt>
    <dgm:pt modelId="{3AF7E90A-EF87-4D4A-BB36-5A73853E94AF}">
      <dgm:prSet phldrT="[Text]"/>
      <dgm:spPr/>
      <dgm:t>
        <a:bodyPr/>
        <a:lstStyle/>
        <a:p>
          <a:pPr>
            <a:buNone/>
          </a:pPr>
          <a:r>
            <a:rPr lang="en-US" dirty="0" err="1"/>
            <a:t>Hashcat</a:t>
          </a:r>
          <a:endParaRPr lang="en-US" dirty="0"/>
        </a:p>
      </dgm:t>
    </dgm:pt>
    <dgm:pt modelId="{DBB4D578-5CB7-4786-8B49-B7E002F37AE7}" type="parTrans" cxnId="{8A610DA2-691B-4BEF-A6B8-5C1158A64144}">
      <dgm:prSet/>
      <dgm:spPr/>
      <dgm:t>
        <a:bodyPr/>
        <a:lstStyle/>
        <a:p>
          <a:endParaRPr lang="en-US"/>
        </a:p>
      </dgm:t>
    </dgm:pt>
    <dgm:pt modelId="{26048819-7ABE-43D0-92A0-BF39127DEC93}" type="sibTrans" cxnId="{8A610DA2-691B-4BEF-A6B8-5C1158A64144}">
      <dgm:prSet/>
      <dgm:spPr/>
      <dgm:t>
        <a:bodyPr/>
        <a:lstStyle/>
        <a:p>
          <a:endParaRPr lang="en-US"/>
        </a:p>
      </dgm:t>
    </dgm:pt>
    <dgm:pt modelId="{817B4E78-EDA9-422B-9FED-277145182CBA}">
      <dgm:prSet phldrT="[Text]"/>
      <dgm:spPr/>
      <dgm:t>
        <a:bodyPr/>
        <a:lstStyle/>
        <a:p>
          <a:pPr>
            <a:buNone/>
          </a:pPr>
          <a:r>
            <a:rPr lang="en-US" dirty="0"/>
            <a:t>John The Ripper</a:t>
          </a:r>
        </a:p>
      </dgm:t>
    </dgm:pt>
    <dgm:pt modelId="{4C35BF86-45A0-4829-8657-A80E2AC3558C}" type="parTrans" cxnId="{E0A65FEA-41ED-4DAA-B3C8-EA1F2FE7C170}">
      <dgm:prSet/>
      <dgm:spPr/>
      <dgm:t>
        <a:bodyPr/>
        <a:lstStyle/>
        <a:p>
          <a:endParaRPr lang="en-US"/>
        </a:p>
      </dgm:t>
    </dgm:pt>
    <dgm:pt modelId="{31AB7476-96E8-439E-8FD0-F1E62E03043C}" type="sibTrans" cxnId="{E0A65FEA-41ED-4DAA-B3C8-EA1F2FE7C170}">
      <dgm:prSet/>
      <dgm:spPr/>
      <dgm:t>
        <a:bodyPr/>
        <a:lstStyle/>
        <a:p>
          <a:endParaRPr lang="en-US"/>
        </a:p>
      </dgm:t>
    </dgm:pt>
    <dgm:pt modelId="{80982D27-7849-454E-BDCB-4AC121A5D6B6}">
      <dgm:prSet phldrT="[Text]"/>
      <dgm:spPr/>
      <dgm:t>
        <a:bodyPr/>
        <a:lstStyle/>
        <a:p>
          <a:pPr>
            <a:buNone/>
          </a:pPr>
          <a:r>
            <a:rPr lang="en-US" dirty="0" err="1"/>
            <a:t>WpScan</a:t>
          </a:r>
          <a:r>
            <a:rPr lang="en-US" dirty="0"/>
            <a:t> </a:t>
          </a:r>
        </a:p>
      </dgm:t>
    </dgm:pt>
    <dgm:pt modelId="{BB4FE7EB-C92E-4B83-AA44-C92C935D81D8}" type="parTrans" cxnId="{B8ACB246-A901-4911-9582-68E0E765D18E}">
      <dgm:prSet/>
      <dgm:spPr/>
      <dgm:t>
        <a:bodyPr/>
        <a:lstStyle/>
        <a:p>
          <a:endParaRPr lang="en-US"/>
        </a:p>
      </dgm:t>
    </dgm:pt>
    <dgm:pt modelId="{057F3BF6-125B-462E-93E9-EB573EDCCFE4}" type="sibTrans" cxnId="{B8ACB246-A901-4911-9582-68E0E765D18E}">
      <dgm:prSet/>
      <dgm:spPr/>
      <dgm:t>
        <a:bodyPr/>
        <a:lstStyle/>
        <a:p>
          <a:endParaRPr lang="en-US"/>
        </a:p>
      </dgm:t>
    </dgm:pt>
    <dgm:pt modelId="{2F8237ED-2513-4335-8DF0-724180C576AF}">
      <dgm:prSet phldrT="[Text]"/>
      <dgm:spPr/>
      <dgm:t>
        <a:bodyPr/>
        <a:lstStyle/>
        <a:p>
          <a:pPr>
            <a:buNone/>
          </a:pPr>
          <a:r>
            <a:rPr lang="en-US" dirty="0"/>
            <a:t>Metasploit</a:t>
          </a:r>
        </a:p>
      </dgm:t>
    </dgm:pt>
    <dgm:pt modelId="{E7E1FB88-0FAC-495E-B371-39F4CB30198E}" type="parTrans" cxnId="{8273F2DB-8F6E-433B-883A-98E0BAEACF86}">
      <dgm:prSet/>
      <dgm:spPr/>
      <dgm:t>
        <a:bodyPr/>
        <a:lstStyle/>
        <a:p>
          <a:endParaRPr lang="en-US"/>
        </a:p>
      </dgm:t>
    </dgm:pt>
    <dgm:pt modelId="{97B00DF1-AA36-421D-9FEC-B577D245B206}" type="sibTrans" cxnId="{8273F2DB-8F6E-433B-883A-98E0BAEACF86}">
      <dgm:prSet/>
      <dgm:spPr/>
      <dgm:t>
        <a:bodyPr/>
        <a:lstStyle/>
        <a:p>
          <a:endParaRPr lang="en-US"/>
        </a:p>
      </dgm:t>
    </dgm:pt>
    <dgm:pt modelId="{7EF37440-72B3-4728-ACD9-17128969D607}" type="pres">
      <dgm:prSet presAssocID="{E84139F8-EA6D-4824-91CE-E29CDA17D887}" presName="CompostProcess" presStyleCnt="0">
        <dgm:presLayoutVars>
          <dgm:dir/>
          <dgm:resizeHandles val="exact"/>
        </dgm:presLayoutVars>
      </dgm:prSet>
      <dgm:spPr/>
    </dgm:pt>
    <dgm:pt modelId="{8F87AF57-69B9-416D-ADDA-B768C8031DA6}" type="pres">
      <dgm:prSet presAssocID="{E84139F8-EA6D-4824-91CE-E29CDA17D887}" presName="arrow" presStyleLbl="bgShp" presStyleIdx="0" presStyleCnt="1" custScaleX="662" custScaleY="15996" custLinFactNeighborX="21253" custLinFactNeighborY="6525"/>
      <dgm:spPr/>
    </dgm:pt>
    <dgm:pt modelId="{C0B61E71-DA54-4BBA-A240-A13CB3C4A8B1}" type="pres">
      <dgm:prSet presAssocID="{E84139F8-EA6D-4824-91CE-E29CDA17D887}" presName="linearProcess" presStyleCnt="0"/>
      <dgm:spPr/>
    </dgm:pt>
    <dgm:pt modelId="{3B3ECF77-7A8D-444F-A43D-960F8B802582}" type="pres">
      <dgm:prSet presAssocID="{C8A93962-C314-474B-A9B5-220A6C13C276}" presName="textNode" presStyleLbl="node1" presStyleIdx="0" presStyleCnt="6">
        <dgm:presLayoutVars>
          <dgm:bulletEnabled val="1"/>
        </dgm:presLayoutVars>
      </dgm:prSet>
      <dgm:spPr/>
    </dgm:pt>
    <dgm:pt modelId="{25F41615-4F16-4C05-B3D5-B4C27335796F}" type="pres">
      <dgm:prSet presAssocID="{4EEC54CD-C087-40C7-AA07-001D5E780421}" presName="sibTrans" presStyleCnt="0"/>
      <dgm:spPr/>
    </dgm:pt>
    <dgm:pt modelId="{1C5514E9-5E98-4539-A758-C60349250DA9}" type="pres">
      <dgm:prSet presAssocID="{11712BD0-461A-47FE-A5B0-827D342097F9}" presName="textNode" presStyleLbl="node1" presStyleIdx="1" presStyleCnt="6">
        <dgm:presLayoutVars>
          <dgm:bulletEnabled val="1"/>
        </dgm:presLayoutVars>
      </dgm:prSet>
      <dgm:spPr/>
    </dgm:pt>
    <dgm:pt modelId="{B3F35C9E-2440-496A-A079-0F3FCCE2EFB4}" type="pres">
      <dgm:prSet presAssocID="{B6868269-6AEB-4417-B462-05E07C63D8EA}" presName="sibTrans" presStyleCnt="0"/>
      <dgm:spPr/>
    </dgm:pt>
    <dgm:pt modelId="{75F1B7AC-C0E2-4B35-98DA-FCFCE62489E2}" type="pres">
      <dgm:prSet presAssocID="{3AF7E90A-EF87-4D4A-BB36-5A73853E94AF}" presName="textNode" presStyleLbl="node1" presStyleIdx="2" presStyleCnt="6">
        <dgm:presLayoutVars>
          <dgm:bulletEnabled val="1"/>
        </dgm:presLayoutVars>
      </dgm:prSet>
      <dgm:spPr/>
    </dgm:pt>
    <dgm:pt modelId="{AD40DABF-E4B1-415E-B3E1-7D0C1F09E573}" type="pres">
      <dgm:prSet presAssocID="{26048819-7ABE-43D0-92A0-BF39127DEC93}" presName="sibTrans" presStyleCnt="0"/>
      <dgm:spPr/>
    </dgm:pt>
    <dgm:pt modelId="{9DB73C04-45CC-4733-812F-FFEAC4794D24}" type="pres">
      <dgm:prSet presAssocID="{817B4E78-EDA9-422B-9FED-277145182CBA}" presName="textNode" presStyleLbl="node1" presStyleIdx="3" presStyleCnt="6" custScaleX="123154" custLinFactNeighborX="-38440" custLinFactNeighborY="-2301">
        <dgm:presLayoutVars>
          <dgm:bulletEnabled val="1"/>
        </dgm:presLayoutVars>
      </dgm:prSet>
      <dgm:spPr/>
    </dgm:pt>
    <dgm:pt modelId="{1D3EA90C-FEBA-4F1C-9B5C-A49F99F46517}" type="pres">
      <dgm:prSet presAssocID="{31AB7476-96E8-439E-8FD0-F1E62E03043C}" presName="sibTrans" presStyleCnt="0"/>
      <dgm:spPr/>
    </dgm:pt>
    <dgm:pt modelId="{1899ACC5-663D-430D-866F-5E98BBDF7BC6}" type="pres">
      <dgm:prSet presAssocID="{80982D27-7849-454E-BDCB-4AC121A5D6B6}" presName="textNode" presStyleLbl="node1" presStyleIdx="4" presStyleCnt="6" custScaleX="110580">
        <dgm:presLayoutVars>
          <dgm:bulletEnabled val="1"/>
        </dgm:presLayoutVars>
      </dgm:prSet>
      <dgm:spPr/>
    </dgm:pt>
    <dgm:pt modelId="{C6018380-F77D-49D1-BB1B-0956070280E8}" type="pres">
      <dgm:prSet presAssocID="{057F3BF6-125B-462E-93E9-EB573EDCCFE4}" presName="sibTrans" presStyleCnt="0"/>
      <dgm:spPr/>
    </dgm:pt>
    <dgm:pt modelId="{7D9A4D2A-2497-45F6-84CC-20A0C65F066E}" type="pres">
      <dgm:prSet presAssocID="{2F8237ED-2513-4335-8DF0-724180C576AF}" presName="textNode" presStyleLbl="node1" presStyleIdx="5" presStyleCnt="6">
        <dgm:presLayoutVars>
          <dgm:bulletEnabled val="1"/>
        </dgm:presLayoutVars>
      </dgm:prSet>
      <dgm:spPr/>
    </dgm:pt>
  </dgm:ptLst>
  <dgm:cxnLst>
    <dgm:cxn modelId="{09059C65-5F11-4AD9-ABA9-7D34C60D6CC8}" type="presOf" srcId="{11712BD0-461A-47FE-A5B0-827D342097F9}" destId="{1C5514E9-5E98-4539-A758-C60349250DA9}" srcOrd="0" destOrd="0" presId="urn:microsoft.com/office/officeart/2005/8/layout/hProcess9"/>
    <dgm:cxn modelId="{B8ACB246-A901-4911-9582-68E0E765D18E}" srcId="{E84139F8-EA6D-4824-91CE-E29CDA17D887}" destId="{80982D27-7849-454E-BDCB-4AC121A5D6B6}" srcOrd="4" destOrd="0" parTransId="{BB4FE7EB-C92E-4B83-AA44-C92C935D81D8}" sibTransId="{057F3BF6-125B-462E-93E9-EB573EDCCFE4}"/>
    <dgm:cxn modelId="{2FA7B577-C307-46FB-B57E-F7903AFD7A82}" type="presOf" srcId="{80982D27-7849-454E-BDCB-4AC121A5D6B6}" destId="{1899ACC5-663D-430D-866F-5E98BBDF7BC6}" srcOrd="0" destOrd="0" presId="urn:microsoft.com/office/officeart/2005/8/layout/hProcess9"/>
    <dgm:cxn modelId="{36B7C159-B5A6-4895-898B-C39AC66C7974}" type="presOf" srcId="{E84139F8-EA6D-4824-91CE-E29CDA17D887}" destId="{7EF37440-72B3-4728-ACD9-17128969D607}" srcOrd="0" destOrd="0" presId="urn:microsoft.com/office/officeart/2005/8/layout/hProcess9"/>
    <dgm:cxn modelId="{8A610DA2-691B-4BEF-A6B8-5C1158A64144}" srcId="{E84139F8-EA6D-4824-91CE-E29CDA17D887}" destId="{3AF7E90A-EF87-4D4A-BB36-5A73853E94AF}" srcOrd="2" destOrd="0" parTransId="{DBB4D578-5CB7-4786-8B49-B7E002F37AE7}" sibTransId="{26048819-7ABE-43D0-92A0-BF39127DEC93}"/>
    <dgm:cxn modelId="{09EA40C7-7C67-4F91-9D6C-2EA433518106}" type="presOf" srcId="{2F8237ED-2513-4335-8DF0-724180C576AF}" destId="{7D9A4D2A-2497-45F6-84CC-20A0C65F066E}" srcOrd="0" destOrd="0" presId="urn:microsoft.com/office/officeart/2005/8/layout/hProcess9"/>
    <dgm:cxn modelId="{A8BF53CB-A978-4208-B8E7-802497F3CC09}" srcId="{E84139F8-EA6D-4824-91CE-E29CDA17D887}" destId="{11712BD0-461A-47FE-A5B0-827D342097F9}" srcOrd="1" destOrd="0" parTransId="{C91E6377-8609-4DA7-BAFB-363D70542BE2}" sibTransId="{B6868269-6AEB-4417-B462-05E07C63D8EA}"/>
    <dgm:cxn modelId="{24A302D2-C689-4F06-80AA-D38933DC2D15}" srcId="{E84139F8-EA6D-4824-91CE-E29CDA17D887}" destId="{C8A93962-C314-474B-A9B5-220A6C13C276}" srcOrd="0" destOrd="0" parTransId="{E00256BF-0B58-41A5-A824-A2F3E557F5FE}" sibTransId="{4EEC54CD-C087-40C7-AA07-001D5E780421}"/>
    <dgm:cxn modelId="{FC25E0D9-046C-41DE-9DEA-F11FC0EDBD6E}" type="presOf" srcId="{3AF7E90A-EF87-4D4A-BB36-5A73853E94AF}" destId="{75F1B7AC-C0E2-4B35-98DA-FCFCE62489E2}" srcOrd="0" destOrd="0" presId="urn:microsoft.com/office/officeart/2005/8/layout/hProcess9"/>
    <dgm:cxn modelId="{8273F2DB-8F6E-433B-883A-98E0BAEACF86}" srcId="{E84139F8-EA6D-4824-91CE-E29CDA17D887}" destId="{2F8237ED-2513-4335-8DF0-724180C576AF}" srcOrd="5" destOrd="0" parTransId="{E7E1FB88-0FAC-495E-B371-39F4CB30198E}" sibTransId="{97B00DF1-AA36-421D-9FEC-B577D245B206}"/>
    <dgm:cxn modelId="{E0A65FEA-41ED-4DAA-B3C8-EA1F2FE7C170}" srcId="{E84139F8-EA6D-4824-91CE-E29CDA17D887}" destId="{817B4E78-EDA9-422B-9FED-277145182CBA}" srcOrd="3" destOrd="0" parTransId="{4C35BF86-45A0-4829-8657-A80E2AC3558C}" sibTransId="{31AB7476-96E8-439E-8FD0-F1E62E03043C}"/>
    <dgm:cxn modelId="{E48B82F1-9686-4270-BE08-5703BB6D8C62}" type="presOf" srcId="{817B4E78-EDA9-422B-9FED-277145182CBA}" destId="{9DB73C04-45CC-4733-812F-FFEAC4794D24}" srcOrd="0" destOrd="0" presId="urn:microsoft.com/office/officeart/2005/8/layout/hProcess9"/>
    <dgm:cxn modelId="{F21497F8-A19A-4017-97A0-6F2C3180EE1A}" type="presOf" srcId="{C8A93962-C314-474B-A9B5-220A6C13C276}" destId="{3B3ECF77-7A8D-444F-A43D-960F8B802582}" srcOrd="0" destOrd="0" presId="urn:microsoft.com/office/officeart/2005/8/layout/hProcess9"/>
    <dgm:cxn modelId="{97BD7FC4-12F0-4954-BDA9-895B3390C538}" type="presParOf" srcId="{7EF37440-72B3-4728-ACD9-17128969D607}" destId="{8F87AF57-69B9-416D-ADDA-B768C8031DA6}" srcOrd="0" destOrd="0" presId="urn:microsoft.com/office/officeart/2005/8/layout/hProcess9"/>
    <dgm:cxn modelId="{DAE6CC10-1182-48E1-B13D-A8FEEEF1FCD5}" type="presParOf" srcId="{7EF37440-72B3-4728-ACD9-17128969D607}" destId="{C0B61E71-DA54-4BBA-A240-A13CB3C4A8B1}" srcOrd="1" destOrd="0" presId="urn:microsoft.com/office/officeart/2005/8/layout/hProcess9"/>
    <dgm:cxn modelId="{3F3C8A4D-14FF-40B8-AF2F-B6BE576C104F}" type="presParOf" srcId="{C0B61E71-DA54-4BBA-A240-A13CB3C4A8B1}" destId="{3B3ECF77-7A8D-444F-A43D-960F8B802582}" srcOrd="0" destOrd="0" presId="urn:microsoft.com/office/officeart/2005/8/layout/hProcess9"/>
    <dgm:cxn modelId="{C2201C3E-F093-4245-BFF6-3BBBCA4D1642}" type="presParOf" srcId="{C0B61E71-DA54-4BBA-A240-A13CB3C4A8B1}" destId="{25F41615-4F16-4C05-B3D5-B4C27335796F}" srcOrd="1" destOrd="0" presId="urn:microsoft.com/office/officeart/2005/8/layout/hProcess9"/>
    <dgm:cxn modelId="{BDC8948C-7C19-4114-9DF9-B8E1C80025B8}" type="presParOf" srcId="{C0B61E71-DA54-4BBA-A240-A13CB3C4A8B1}" destId="{1C5514E9-5E98-4539-A758-C60349250DA9}" srcOrd="2" destOrd="0" presId="urn:microsoft.com/office/officeart/2005/8/layout/hProcess9"/>
    <dgm:cxn modelId="{469739CF-0872-4413-92F0-07D80ACF93F8}" type="presParOf" srcId="{C0B61E71-DA54-4BBA-A240-A13CB3C4A8B1}" destId="{B3F35C9E-2440-496A-A079-0F3FCCE2EFB4}" srcOrd="3" destOrd="0" presId="urn:microsoft.com/office/officeart/2005/8/layout/hProcess9"/>
    <dgm:cxn modelId="{70C79B96-10EF-4A3F-88E4-074D17D5B3D1}" type="presParOf" srcId="{C0B61E71-DA54-4BBA-A240-A13CB3C4A8B1}" destId="{75F1B7AC-C0E2-4B35-98DA-FCFCE62489E2}" srcOrd="4" destOrd="0" presId="urn:microsoft.com/office/officeart/2005/8/layout/hProcess9"/>
    <dgm:cxn modelId="{9E7F8F43-6B90-427E-A739-CE2669973233}" type="presParOf" srcId="{C0B61E71-DA54-4BBA-A240-A13CB3C4A8B1}" destId="{AD40DABF-E4B1-415E-B3E1-7D0C1F09E573}" srcOrd="5" destOrd="0" presId="urn:microsoft.com/office/officeart/2005/8/layout/hProcess9"/>
    <dgm:cxn modelId="{75DC820F-5F9E-4FE4-BA52-215704AF6DD8}" type="presParOf" srcId="{C0B61E71-DA54-4BBA-A240-A13CB3C4A8B1}" destId="{9DB73C04-45CC-4733-812F-FFEAC4794D24}" srcOrd="6" destOrd="0" presId="urn:microsoft.com/office/officeart/2005/8/layout/hProcess9"/>
    <dgm:cxn modelId="{A164572B-0E26-4E8F-8BA5-C96F4223CD17}" type="presParOf" srcId="{C0B61E71-DA54-4BBA-A240-A13CB3C4A8B1}" destId="{1D3EA90C-FEBA-4F1C-9B5C-A49F99F46517}" srcOrd="7" destOrd="0" presId="urn:microsoft.com/office/officeart/2005/8/layout/hProcess9"/>
    <dgm:cxn modelId="{29E130A0-ED08-4D74-8951-56677254304F}" type="presParOf" srcId="{C0B61E71-DA54-4BBA-A240-A13CB3C4A8B1}" destId="{1899ACC5-663D-430D-866F-5E98BBDF7BC6}" srcOrd="8" destOrd="0" presId="urn:microsoft.com/office/officeart/2005/8/layout/hProcess9"/>
    <dgm:cxn modelId="{E3C74DDB-1511-43F7-B95E-90ECB0AD6DFE}" type="presParOf" srcId="{C0B61E71-DA54-4BBA-A240-A13CB3C4A8B1}" destId="{C6018380-F77D-49D1-BB1B-0956070280E8}" srcOrd="9" destOrd="0" presId="urn:microsoft.com/office/officeart/2005/8/layout/hProcess9"/>
    <dgm:cxn modelId="{684160F1-89B3-4893-B9F4-F782FC027AC5}" type="presParOf" srcId="{C0B61E71-DA54-4BBA-A240-A13CB3C4A8B1}" destId="{7D9A4D2A-2497-45F6-84CC-20A0C65F066E}"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7AF57-69B9-416D-ADDA-B768C8031DA6}">
      <dsp:nvSpPr>
        <dsp:cNvPr id="0" name=""/>
        <dsp:cNvSpPr/>
      </dsp:nvSpPr>
      <dsp:spPr>
        <a:xfrm>
          <a:off x="5509459" y="1226688"/>
          <a:ext cx="45736" cy="404354"/>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ECF77-7A8D-444F-A43D-960F8B802582}">
      <dsp:nvSpPr>
        <dsp:cNvPr id="0" name=""/>
        <dsp:cNvSpPr/>
      </dsp:nvSpPr>
      <dsp:spPr>
        <a:xfrm>
          <a:off x="662" y="758354"/>
          <a:ext cx="1211503" cy="1011139"/>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Hydra</a:t>
          </a:r>
        </a:p>
      </dsp:txBody>
      <dsp:txXfrm>
        <a:off x="50022" y="807714"/>
        <a:ext cx="1112783" cy="912419"/>
      </dsp:txXfrm>
    </dsp:sp>
    <dsp:sp modelId="{1C5514E9-5E98-4539-A758-C60349250DA9}">
      <dsp:nvSpPr>
        <dsp:cNvPr id="0" name=""/>
        <dsp:cNvSpPr/>
      </dsp:nvSpPr>
      <dsp:spPr>
        <a:xfrm>
          <a:off x="1301959" y="758354"/>
          <a:ext cx="1211503" cy="1011139"/>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Medusa</a:t>
          </a:r>
        </a:p>
      </dsp:txBody>
      <dsp:txXfrm>
        <a:off x="1351319" y="807714"/>
        <a:ext cx="1112783" cy="912419"/>
      </dsp:txXfrm>
    </dsp:sp>
    <dsp:sp modelId="{75F1B7AC-C0E2-4B35-98DA-FCFCE62489E2}">
      <dsp:nvSpPr>
        <dsp:cNvPr id="0" name=""/>
        <dsp:cNvSpPr/>
      </dsp:nvSpPr>
      <dsp:spPr>
        <a:xfrm>
          <a:off x="2603255" y="758354"/>
          <a:ext cx="1211503" cy="1011139"/>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Hashcat</a:t>
          </a:r>
          <a:endParaRPr lang="en-US" sz="1300" kern="1200" dirty="0"/>
        </a:p>
      </dsp:txBody>
      <dsp:txXfrm>
        <a:off x="2652615" y="807714"/>
        <a:ext cx="1112783" cy="912419"/>
      </dsp:txXfrm>
    </dsp:sp>
    <dsp:sp modelId="{9DB73C04-45CC-4733-812F-FFEAC4794D24}">
      <dsp:nvSpPr>
        <dsp:cNvPr id="0" name=""/>
        <dsp:cNvSpPr/>
      </dsp:nvSpPr>
      <dsp:spPr>
        <a:xfrm>
          <a:off x="3870035" y="735088"/>
          <a:ext cx="1492015" cy="1011139"/>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John The Ripper</a:t>
          </a:r>
        </a:p>
      </dsp:txBody>
      <dsp:txXfrm>
        <a:off x="3919395" y="784448"/>
        <a:ext cx="1393295" cy="912419"/>
      </dsp:txXfrm>
    </dsp:sp>
    <dsp:sp modelId="{1899ACC5-663D-430D-866F-5E98BBDF7BC6}">
      <dsp:nvSpPr>
        <dsp:cNvPr id="0" name=""/>
        <dsp:cNvSpPr/>
      </dsp:nvSpPr>
      <dsp:spPr>
        <a:xfrm>
          <a:off x="5486360" y="758354"/>
          <a:ext cx="1339680" cy="1011139"/>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WpScan</a:t>
          </a:r>
          <a:r>
            <a:rPr lang="en-US" sz="1300" kern="1200" dirty="0"/>
            <a:t> </a:t>
          </a:r>
        </a:p>
      </dsp:txBody>
      <dsp:txXfrm>
        <a:off x="5535720" y="807714"/>
        <a:ext cx="1240960" cy="912419"/>
      </dsp:txXfrm>
    </dsp:sp>
    <dsp:sp modelId="{7D9A4D2A-2497-45F6-84CC-20A0C65F066E}">
      <dsp:nvSpPr>
        <dsp:cNvPr id="0" name=""/>
        <dsp:cNvSpPr/>
      </dsp:nvSpPr>
      <dsp:spPr>
        <a:xfrm>
          <a:off x="6915833" y="758354"/>
          <a:ext cx="1211503" cy="1011139"/>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Metasploit</a:t>
          </a:r>
        </a:p>
      </dsp:txBody>
      <dsp:txXfrm>
        <a:off x="6965193" y="807714"/>
        <a:ext cx="1112783" cy="91241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82559-BCDE-4FD9-8FEC-20628E59B15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3256924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82559-BCDE-4FD9-8FEC-20628E59B15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2139562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82559-BCDE-4FD9-8FEC-20628E59B15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2567333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7FC0-E4FD-367B-CDFE-2F5A22DA3B1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0C74536-F381-9348-0F7C-4E0D44CA915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3550E2-5664-2836-362E-11A46C3151D3}"/>
              </a:ext>
            </a:extLst>
          </p:cNvPr>
          <p:cNvSpPr>
            <a:spLocks noGrp="1"/>
          </p:cNvSpPr>
          <p:nvPr>
            <p:ph type="dt" sz="half" idx="10"/>
          </p:nvPr>
        </p:nvSpPr>
        <p:spPr/>
        <p:txBody>
          <a:bodyPr/>
          <a:lstStyle/>
          <a:p>
            <a:fld id="{4AA82559-BCDE-4FD9-8FEC-20628E59B15E}" type="datetimeFigureOut">
              <a:rPr lang="en-US" smtClean="0"/>
              <a:t>1/4/2025</a:t>
            </a:fld>
            <a:endParaRPr lang="en-US"/>
          </a:p>
        </p:txBody>
      </p:sp>
      <p:sp>
        <p:nvSpPr>
          <p:cNvPr id="5" name="Footer Placeholder 4">
            <a:extLst>
              <a:ext uri="{FF2B5EF4-FFF2-40B4-BE49-F238E27FC236}">
                <a16:creationId xmlns:a16="http://schemas.microsoft.com/office/drawing/2014/main" id="{E5CE5445-3A05-A7C1-035F-4AB634998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2096A-1FD6-FE0A-7D6B-17B1756665AD}"/>
              </a:ext>
            </a:extLst>
          </p:cNvPr>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2964387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82559-BCDE-4FD9-8FEC-20628E59B15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61279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82559-BCDE-4FD9-8FEC-20628E59B15E}" type="datetimeFigureOut">
              <a:rPr lang="en-US" smtClean="0"/>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32430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A82559-BCDE-4FD9-8FEC-20628E59B15E}"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4095874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82559-BCDE-4FD9-8FEC-20628E59B15E}" type="datetimeFigureOut">
              <a:rPr lang="en-US" smtClean="0"/>
              <a:t>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2349209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A82559-BCDE-4FD9-8FEC-20628E59B15E}" type="datetimeFigureOut">
              <a:rPr lang="en-US" smtClean="0"/>
              <a:t>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2816993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82559-BCDE-4FD9-8FEC-20628E59B15E}" type="datetimeFigureOut">
              <a:rPr lang="en-US" smtClean="0"/>
              <a:t>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4059238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82559-BCDE-4FD9-8FEC-20628E59B15E}"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82449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82559-BCDE-4FD9-8FEC-20628E59B15E}" type="datetimeFigureOut">
              <a:rPr lang="en-US" smtClean="0"/>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29EC61-94B8-4769-8177-CACFB9821818}" type="slidenum">
              <a:rPr lang="en-US" smtClean="0"/>
              <a:t>‹#›</a:t>
            </a:fld>
            <a:endParaRPr lang="en-US"/>
          </a:p>
        </p:txBody>
      </p:sp>
    </p:spTree>
    <p:extLst>
      <p:ext uri="{BB962C8B-B14F-4D97-AF65-F5344CB8AC3E}">
        <p14:creationId xmlns:p14="http://schemas.microsoft.com/office/powerpoint/2010/main" val="630501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4AA82559-BCDE-4FD9-8FEC-20628E59B15E}" type="datetimeFigureOut">
              <a:rPr lang="en-US" smtClean="0"/>
              <a:t>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B529EC61-94B8-4769-8177-CACFB9821818}" type="slidenum">
              <a:rPr lang="en-US" smtClean="0"/>
              <a:t>‹#›</a:t>
            </a:fld>
            <a:endParaRPr lang="en-US"/>
          </a:p>
        </p:txBody>
      </p:sp>
    </p:spTree>
    <p:extLst>
      <p:ext uri="{BB962C8B-B14F-4D97-AF65-F5344CB8AC3E}">
        <p14:creationId xmlns:p14="http://schemas.microsoft.com/office/powerpoint/2010/main" val="146989439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NULL" TargetMode="Externa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mailto:ubuntu@192.168.115.135" TargetMode="Externa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example.com/"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C44F7F8-C768-6659-AE49-82E2A022BCB5}"/>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latin typeface="Aptos Display" panose="020B0004020202020204" pitchFamily="34" charset="0"/>
                <a:cs typeface="Aharoni" panose="02010803020104030203" pitchFamily="2" charset="-79"/>
              </a:rPr>
              <a:t>Penetration Testing Project</a:t>
            </a:r>
          </a:p>
        </p:txBody>
      </p:sp>
      <p:sp>
        <p:nvSpPr>
          <p:cNvPr id="3" name="Subtitle 2">
            <a:extLst>
              <a:ext uri="{FF2B5EF4-FFF2-40B4-BE49-F238E27FC236}">
                <a16:creationId xmlns:a16="http://schemas.microsoft.com/office/drawing/2014/main" id="{CBBB04C4-6C02-E64E-1214-DDBD13AA4F0A}"/>
              </a:ext>
            </a:extLst>
          </p:cNvPr>
          <p:cNvSpPr>
            <a:spLocks noGrp="1"/>
          </p:cNvSpPr>
          <p:nvPr>
            <p:ph type="subTitle" idx="1"/>
          </p:nvPr>
        </p:nvSpPr>
        <p:spPr>
          <a:xfrm>
            <a:off x="1350682" y="4870824"/>
            <a:ext cx="10005951" cy="1458258"/>
          </a:xfrm>
        </p:spPr>
        <p:txBody>
          <a:bodyPr anchor="ctr">
            <a:normAutofit/>
          </a:bodyPr>
          <a:lstStyle/>
          <a:p>
            <a:pPr algn="l"/>
            <a:r>
              <a:rPr lang="en-US" dirty="0">
                <a:latin typeface="Calibri Light" panose="020F0302020204030204" pitchFamily="34" charset="0"/>
              </a:rPr>
              <a:t>Password Cracking and Cracking Algorithms</a:t>
            </a:r>
          </a:p>
        </p:txBody>
      </p:sp>
      <p:sp>
        <p:nvSpPr>
          <p:cNvPr id="4" name="TextBox 3">
            <a:extLst>
              <a:ext uri="{FF2B5EF4-FFF2-40B4-BE49-F238E27FC236}">
                <a16:creationId xmlns:a16="http://schemas.microsoft.com/office/drawing/2014/main" id="{B0E3A036-7D5B-3236-A6ED-65CE88F78BC4}"/>
              </a:ext>
            </a:extLst>
          </p:cNvPr>
          <p:cNvSpPr txBox="1"/>
          <p:nvPr/>
        </p:nvSpPr>
        <p:spPr>
          <a:xfrm>
            <a:off x="8652557" y="4831841"/>
            <a:ext cx="3289481" cy="1200329"/>
          </a:xfrm>
          <a:prstGeom prst="rect">
            <a:avLst/>
          </a:prstGeom>
          <a:noFill/>
        </p:spPr>
        <p:txBody>
          <a:bodyPr wrap="square" rtlCol="0">
            <a:spAutoFit/>
          </a:bodyPr>
          <a:lstStyle/>
          <a:p>
            <a:r>
              <a:rPr lang="en-US" dirty="0">
                <a:solidFill>
                  <a:schemeClr val="tx2">
                    <a:lumMod val="75000"/>
                  </a:schemeClr>
                </a:solidFill>
                <a:latin typeface="+mj-lt"/>
              </a:rPr>
              <a:t>Sabih Qureshi – 221531</a:t>
            </a:r>
          </a:p>
          <a:p>
            <a:r>
              <a:rPr lang="en-US" dirty="0">
                <a:solidFill>
                  <a:schemeClr val="tx2">
                    <a:lumMod val="75000"/>
                  </a:schemeClr>
                </a:solidFill>
                <a:latin typeface="+mj-lt"/>
              </a:rPr>
              <a:t>Mehreen Umer – 221541</a:t>
            </a:r>
          </a:p>
          <a:p>
            <a:r>
              <a:rPr lang="en-US" dirty="0">
                <a:solidFill>
                  <a:schemeClr val="tx2">
                    <a:lumMod val="75000"/>
                  </a:schemeClr>
                </a:solidFill>
                <a:latin typeface="+mj-lt"/>
              </a:rPr>
              <a:t>Saif Ur Rehman – 221547</a:t>
            </a:r>
          </a:p>
          <a:p>
            <a:r>
              <a:rPr lang="en-US" dirty="0">
                <a:solidFill>
                  <a:schemeClr val="tx2">
                    <a:lumMod val="75000"/>
                  </a:schemeClr>
                </a:solidFill>
                <a:latin typeface="+mj-lt"/>
              </a:rPr>
              <a:t>Amna Naeem - 221573</a:t>
            </a:r>
          </a:p>
        </p:txBody>
      </p:sp>
    </p:spTree>
    <p:extLst>
      <p:ext uri="{BB962C8B-B14F-4D97-AF65-F5344CB8AC3E}">
        <p14:creationId xmlns:p14="http://schemas.microsoft.com/office/powerpoint/2010/main" val="892898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CACAA-5B56-9B0C-FD22-FD6023382D9D}"/>
              </a:ext>
            </a:extLst>
          </p:cNvPr>
          <p:cNvSpPr>
            <a:spLocks noGrp="1"/>
          </p:cNvSpPr>
          <p:nvPr>
            <p:ph type="title"/>
          </p:nvPr>
        </p:nvSpPr>
        <p:spPr>
          <a:xfrm>
            <a:off x="1156851" y="637762"/>
            <a:ext cx="9888496" cy="900131"/>
          </a:xfrm>
        </p:spPr>
        <p:txBody>
          <a:bodyPr vert="horz" lIns="91440" tIns="45720" rIns="91440" bIns="45720" rtlCol="0" anchor="t">
            <a:normAutofit/>
          </a:bodyPr>
          <a:lstStyle/>
          <a:p>
            <a:r>
              <a:rPr lang="en-US" sz="4000" b="1" kern="1200" dirty="0">
                <a:solidFill>
                  <a:schemeClr val="bg1"/>
                </a:solidFill>
                <a:latin typeface="+mj-lt"/>
                <a:ea typeface="+mj-ea"/>
                <a:cs typeface="+mj-cs"/>
              </a:rPr>
              <a:t>Hydra - Overview</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D19522-2157-52B5-49F2-13DAA2D9C025}"/>
              </a:ext>
            </a:extLst>
          </p:cNvPr>
          <p:cNvSpPr>
            <a:spLocks noGrp="1"/>
          </p:cNvSpPr>
          <p:nvPr>
            <p:ph type="body" idx="1"/>
          </p:nvPr>
        </p:nvSpPr>
        <p:spPr>
          <a:xfrm>
            <a:off x="1155548" y="2217343"/>
            <a:ext cx="9880893" cy="3959619"/>
          </a:xfrm>
        </p:spPr>
        <p:txBody>
          <a:bodyPr vert="horz" lIns="91440" tIns="45720" rIns="91440" bIns="45720" rtlCol="0">
            <a:normAutofit/>
          </a:bodyPr>
          <a:lstStyle/>
          <a:p>
            <a:r>
              <a:rPr lang="en-US" sz="2400" dirty="0"/>
              <a:t>Hydra is a fast and flexible network login cracker.</a:t>
            </a:r>
          </a:p>
          <a:p>
            <a:r>
              <a:rPr lang="en-US" sz="2400" dirty="0"/>
              <a:t>It supports multiple protocols, including FTP, SSH, and HTTP.</a:t>
            </a:r>
          </a:p>
          <a:p>
            <a:endParaRPr lang="en-US" sz="2400" dirty="0"/>
          </a:p>
          <a:p>
            <a:pPr marL="0" indent="0">
              <a:buNone/>
            </a:pPr>
            <a:r>
              <a:rPr lang="en-US" sz="2400" dirty="0"/>
              <a:t>Key Features:</a:t>
            </a:r>
          </a:p>
          <a:p>
            <a:r>
              <a:rPr lang="en-US" sz="2400" dirty="0"/>
              <a:t>Performs brute-force attacks on network services.</a:t>
            </a:r>
          </a:p>
          <a:p>
            <a:r>
              <a:rPr lang="en-US" sz="2400" dirty="0"/>
              <a:t>Supports custom password lists for targeted attacks.</a:t>
            </a:r>
          </a:p>
          <a:p>
            <a:r>
              <a:rPr lang="en-US" sz="2400" dirty="0"/>
              <a:t>Highly effective for testing authentication mechanisms.</a:t>
            </a:r>
          </a:p>
        </p:txBody>
      </p:sp>
      <p:pic>
        <p:nvPicPr>
          <p:cNvPr id="4" name="Picture 3"/>
          <p:cNvPicPr>
            <a:picLocks noChangeAspect="1"/>
          </p:cNvPicPr>
          <p:nvPr/>
        </p:nvPicPr>
        <p:blipFill>
          <a:blip r:embed="rId2"/>
          <a:stretch>
            <a:fillRect/>
          </a:stretch>
        </p:blipFill>
        <p:spPr>
          <a:xfrm>
            <a:off x="9655266" y="146219"/>
            <a:ext cx="1390086" cy="1390086"/>
          </a:xfrm>
          <a:prstGeom prst="rect">
            <a:avLst/>
          </a:prstGeom>
        </p:spPr>
      </p:pic>
    </p:spTree>
    <p:extLst>
      <p:ext uri="{BB962C8B-B14F-4D97-AF65-F5344CB8AC3E}">
        <p14:creationId xmlns:p14="http://schemas.microsoft.com/office/powerpoint/2010/main" val="391612138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B6C92-2493-F2E4-44EF-51BAAD916367}"/>
              </a:ext>
            </a:extLst>
          </p:cNvPr>
          <p:cNvSpPr>
            <a:spLocks noGrp="1"/>
          </p:cNvSpPr>
          <p:nvPr>
            <p:ph type="title"/>
          </p:nvPr>
        </p:nvSpPr>
        <p:spPr>
          <a:xfrm>
            <a:off x="1156851" y="637762"/>
            <a:ext cx="9888496" cy="900131"/>
          </a:xfrm>
        </p:spPr>
        <p:txBody>
          <a:bodyPr vert="horz" lIns="91440" tIns="45720" rIns="91440" bIns="45720" rtlCol="0" anchor="t">
            <a:normAutofit/>
          </a:bodyPr>
          <a:lstStyle/>
          <a:p>
            <a:r>
              <a:rPr lang="en-US" sz="4000" b="1" kern="1200" dirty="0">
                <a:solidFill>
                  <a:schemeClr val="bg1"/>
                </a:solidFill>
                <a:latin typeface="+mj-lt"/>
                <a:ea typeface="+mj-ea"/>
                <a:cs typeface="+mj-cs"/>
              </a:rPr>
              <a:t>Hydra - How to Use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2A681A2-1239-E0AB-8788-4E625F84FB4D}"/>
              </a:ext>
            </a:extLst>
          </p:cNvPr>
          <p:cNvSpPr>
            <a:spLocks noGrp="1"/>
          </p:cNvSpPr>
          <p:nvPr>
            <p:ph type="body" idx="1"/>
          </p:nvPr>
        </p:nvSpPr>
        <p:spPr>
          <a:xfrm>
            <a:off x="1155548" y="2217343"/>
            <a:ext cx="9880893" cy="3959619"/>
          </a:xfrm>
        </p:spPr>
        <p:txBody>
          <a:bodyPr vert="horz" lIns="91440" tIns="45720" rIns="91440" bIns="45720" rtlCol="0">
            <a:normAutofit/>
          </a:bodyPr>
          <a:lstStyle/>
          <a:p>
            <a:r>
              <a:rPr lang="en-US" sz="2400" dirty="0"/>
              <a:t>Install Hydra on your testing environment.</a:t>
            </a:r>
          </a:p>
          <a:p>
            <a:r>
              <a:rPr lang="en-US" sz="2400" dirty="0"/>
              <a:t>Prepare a password list (e.g., rockyou.txt).</a:t>
            </a:r>
          </a:p>
          <a:p>
            <a:r>
              <a:rPr lang="en-US" sz="2400" dirty="0"/>
              <a:t>Run the command:</a:t>
            </a:r>
          </a:p>
          <a:p>
            <a:pPr marL="457200" lvl="1" indent="0">
              <a:buNone/>
            </a:pPr>
            <a:r>
              <a:rPr lang="en-US" sz="2000" dirty="0"/>
              <a:t>"hydra -l user -P passlist.txt ssh://192.168.1.1"</a:t>
            </a:r>
          </a:p>
        </p:txBody>
      </p:sp>
    </p:spTree>
    <p:extLst>
      <p:ext uri="{BB962C8B-B14F-4D97-AF65-F5344CB8AC3E}">
        <p14:creationId xmlns:p14="http://schemas.microsoft.com/office/powerpoint/2010/main" val="807844545"/>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B6C92-2493-F2E4-44EF-51BAAD916367}"/>
              </a:ext>
            </a:extLst>
          </p:cNvPr>
          <p:cNvSpPr>
            <a:spLocks noGrp="1"/>
          </p:cNvSpPr>
          <p:nvPr>
            <p:ph type="title"/>
          </p:nvPr>
        </p:nvSpPr>
        <p:spPr>
          <a:xfrm>
            <a:off x="374073" y="446919"/>
            <a:ext cx="10255638" cy="900131"/>
          </a:xfrm>
        </p:spPr>
        <p:txBody>
          <a:bodyPr vert="horz" lIns="91440" tIns="45720" rIns="91440" bIns="45720" rtlCol="0" anchor="t">
            <a:normAutofit fontScale="90000"/>
          </a:bodyPr>
          <a:lstStyle/>
          <a:p>
            <a:r>
              <a:rPr lang="en-US" b="1" dirty="0">
                <a:solidFill>
                  <a:schemeClr val="bg1"/>
                </a:solidFill>
              </a:rPr>
              <a:t>Cracking the FTP login password using Hydra</a:t>
            </a:r>
            <a:endParaRPr lang="en-US" sz="4000" b="1" kern="12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2A681A2-1239-E0AB-8788-4E625F84FB4D}"/>
              </a:ext>
            </a:extLst>
          </p:cNvPr>
          <p:cNvSpPr>
            <a:spLocks noGrp="1"/>
          </p:cNvSpPr>
          <p:nvPr>
            <p:ph type="body" idx="1"/>
          </p:nvPr>
        </p:nvSpPr>
        <p:spPr>
          <a:xfrm>
            <a:off x="221674" y="2141265"/>
            <a:ext cx="10814768" cy="4035697"/>
          </a:xfrm>
        </p:spPr>
        <p:txBody>
          <a:bodyPr vert="horz" lIns="91440" tIns="45720" rIns="91440" bIns="45720" rtlCol="0">
            <a:normAutofit fontScale="85000" lnSpcReduction="10000"/>
          </a:bodyPr>
          <a:lstStyle/>
          <a:p>
            <a:r>
              <a:rPr lang="en-US" sz="2400" dirty="0"/>
              <a:t>Install Hydra on your testing environment.</a:t>
            </a:r>
          </a:p>
          <a:p>
            <a:pPr marL="0" indent="0">
              <a:buNone/>
            </a:pPr>
            <a:r>
              <a:rPr lang="es-ES" sz="2400" dirty="0"/>
              <a:t>sudo </a:t>
            </a:r>
            <a:r>
              <a:rPr lang="es-ES" sz="2400" dirty="0" err="1"/>
              <a:t>apt</a:t>
            </a:r>
            <a:r>
              <a:rPr lang="es-ES" sz="2400" dirty="0"/>
              <a:t> </a:t>
            </a:r>
            <a:r>
              <a:rPr lang="es-ES" sz="2400" dirty="0" err="1"/>
              <a:t>install</a:t>
            </a:r>
            <a:r>
              <a:rPr lang="es-ES" sz="2400" dirty="0"/>
              <a:t> </a:t>
            </a:r>
            <a:r>
              <a:rPr lang="es-ES" sz="2400" dirty="0" err="1"/>
              <a:t>hydra</a:t>
            </a:r>
            <a:r>
              <a:rPr lang="es-ES" sz="2400" dirty="0"/>
              <a:t> -y</a:t>
            </a:r>
            <a:endParaRPr lang="en-US" sz="2400" dirty="0"/>
          </a:p>
          <a:p>
            <a:r>
              <a:rPr lang="en-US" sz="2400" dirty="0"/>
              <a:t>Setting The Ubuntu Machine as FTP server: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400" dirty="0"/>
              <a:t>First for verification of ftp server working, try to ping the Ubuntu machine from the kali machine.</a:t>
            </a:r>
          </a:p>
          <a:p>
            <a:pPr marL="0" indent="0">
              <a:buNone/>
            </a:pPr>
            <a:endParaRPr lang="en-US" sz="2100" dirty="0"/>
          </a:p>
        </p:txBody>
      </p:sp>
      <p:pic>
        <p:nvPicPr>
          <p:cNvPr id="4" name="Picture 3"/>
          <p:cNvPicPr>
            <a:picLocks noChangeAspect="1"/>
          </p:cNvPicPr>
          <p:nvPr/>
        </p:nvPicPr>
        <p:blipFill>
          <a:blip r:embed="rId2"/>
          <a:stretch>
            <a:fillRect/>
          </a:stretch>
        </p:blipFill>
        <p:spPr>
          <a:xfrm>
            <a:off x="374073" y="3044190"/>
            <a:ext cx="6520050" cy="2246910"/>
          </a:xfrm>
          <a:prstGeom prst="rect">
            <a:avLst/>
          </a:prstGeom>
        </p:spPr>
      </p:pic>
      <p:sp>
        <p:nvSpPr>
          <p:cNvPr id="5" name="Rectangle 4"/>
          <p:cNvSpPr/>
          <p:nvPr/>
        </p:nvSpPr>
        <p:spPr>
          <a:xfrm>
            <a:off x="2327563" y="3041396"/>
            <a:ext cx="2133600" cy="2795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4177" y="3796145"/>
            <a:ext cx="5541818" cy="22167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6161150" y="3579049"/>
            <a:ext cx="1025237" cy="21709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rotWithShape="1">
          <a:blip r:embed="rId3"/>
          <a:srcRect b="54410"/>
          <a:stretch/>
        </p:blipFill>
        <p:spPr>
          <a:xfrm>
            <a:off x="281298" y="5934375"/>
            <a:ext cx="5944115" cy="931114"/>
          </a:xfrm>
          <a:prstGeom prst="rect">
            <a:avLst/>
          </a:prstGeom>
        </p:spPr>
      </p:pic>
    </p:spTree>
    <p:extLst>
      <p:ext uri="{BB962C8B-B14F-4D97-AF65-F5344CB8AC3E}">
        <p14:creationId xmlns:p14="http://schemas.microsoft.com/office/powerpoint/2010/main" val="243892325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B6C92-2493-F2E4-44EF-51BAAD916367}"/>
              </a:ext>
            </a:extLst>
          </p:cNvPr>
          <p:cNvSpPr>
            <a:spLocks noGrp="1"/>
          </p:cNvSpPr>
          <p:nvPr>
            <p:ph type="title"/>
          </p:nvPr>
        </p:nvSpPr>
        <p:spPr>
          <a:xfrm>
            <a:off x="374073" y="446919"/>
            <a:ext cx="10255638" cy="900131"/>
          </a:xfrm>
        </p:spPr>
        <p:txBody>
          <a:bodyPr vert="horz" lIns="91440" tIns="45720" rIns="91440" bIns="45720" rtlCol="0" anchor="t">
            <a:normAutofit fontScale="90000"/>
          </a:bodyPr>
          <a:lstStyle/>
          <a:p>
            <a:r>
              <a:rPr lang="en-US" b="1" dirty="0">
                <a:solidFill>
                  <a:schemeClr val="bg1"/>
                </a:solidFill>
              </a:rPr>
              <a:t>Cracking the FTP login password using Hydra</a:t>
            </a:r>
            <a:endParaRPr lang="en-US" sz="4000" b="1" kern="12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2A681A2-1239-E0AB-8788-4E625F84FB4D}"/>
              </a:ext>
            </a:extLst>
          </p:cNvPr>
          <p:cNvSpPr>
            <a:spLocks noGrp="1"/>
          </p:cNvSpPr>
          <p:nvPr>
            <p:ph type="body" idx="1"/>
          </p:nvPr>
        </p:nvSpPr>
        <p:spPr>
          <a:xfrm>
            <a:off x="94508" y="1688641"/>
            <a:ext cx="10814768" cy="4035697"/>
          </a:xfrm>
        </p:spPr>
        <p:txBody>
          <a:bodyPr vert="horz" lIns="91440" tIns="45720" rIns="91440" bIns="45720" rtlCol="0">
            <a:normAutofit/>
          </a:bodyPr>
          <a:lstStyle/>
          <a:p>
            <a:pPr marL="0" indent="0">
              <a:buNone/>
            </a:pPr>
            <a:r>
              <a:rPr lang="en-US" sz="2200" dirty="0"/>
              <a:t>Perform the Brute Force Attack</a:t>
            </a:r>
          </a:p>
          <a:p>
            <a:pPr marL="0" indent="0">
              <a:buNone/>
            </a:pPr>
            <a:r>
              <a:rPr lang="en-US" sz="2200" dirty="0"/>
              <a:t>hydra -l &lt;username&gt; -P &lt;</a:t>
            </a:r>
            <a:r>
              <a:rPr lang="en-US" sz="2200" dirty="0" err="1"/>
              <a:t>path_to_your_password_list</a:t>
            </a:r>
            <a:r>
              <a:rPr lang="en-US" sz="2200" dirty="0"/>
              <a:t>&gt; </a:t>
            </a:r>
            <a:r>
              <a:rPr lang="en-US" sz="2200" dirty="0">
                <a:hlinkClick r:id="rId2" invalidUrl="ftp://&lt;ubuntu_ip_address/"/>
              </a:rPr>
              <a:t>ftp://&lt;Ubuntu_IP_address</a:t>
            </a:r>
            <a:r>
              <a:rPr lang="en-US" sz="2200" dirty="0"/>
              <a:t>&gt;</a:t>
            </a:r>
          </a:p>
          <a:p>
            <a:pPr marL="0" indent="0">
              <a:buNone/>
            </a:pPr>
            <a:endParaRPr lang="en-US" dirty="0"/>
          </a:p>
          <a:p>
            <a:pPr marL="0" indent="0">
              <a:buNone/>
            </a:pPr>
            <a:endParaRPr lang="en-US" dirty="0"/>
          </a:p>
          <a:p>
            <a:pPr marL="0" indent="0">
              <a:buNone/>
            </a:pPr>
            <a:r>
              <a:rPr lang="en-US" sz="2000" dirty="0"/>
              <a:t>Log into the target machine from the host machine using the FTP service</a:t>
            </a:r>
          </a:p>
          <a:p>
            <a:pPr marL="0" indent="0">
              <a:buNone/>
            </a:pPr>
            <a:endParaRPr lang="en-US" dirty="0"/>
          </a:p>
          <a:p>
            <a:pPr marL="0" indent="0">
              <a:buNone/>
            </a:pPr>
            <a:endParaRPr lang="en-US" dirty="0"/>
          </a:p>
          <a:p>
            <a:pPr marL="0" indent="0">
              <a:buNone/>
            </a:pPr>
            <a:endParaRPr lang="en-US" dirty="0"/>
          </a:p>
          <a:p>
            <a:pPr marL="0" indent="0">
              <a:buNone/>
            </a:pPr>
            <a:endParaRPr lang="en-US" sz="2100" dirty="0"/>
          </a:p>
        </p:txBody>
      </p:sp>
      <p:pic>
        <p:nvPicPr>
          <p:cNvPr id="7" name="Picture 6"/>
          <p:cNvPicPr>
            <a:picLocks noChangeAspect="1"/>
          </p:cNvPicPr>
          <p:nvPr/>
        </p:nvPicPr>
        <p:blipFill>
          <a:blip r:embed="rId3"/>
          <a:stretch>
            <a:fillRect/>
          </a:stretch>
        </p:blipFill>
        <p:spPr>
          <a:xfrm>
            <a:off x="3184062" y="2814899"/>
            <a:ext cx="6791211" cy="1079628"/>
          </a:xfrm>
          <a:prstGeom prst="rect">
            <a:avLst/>
          </a:prstGeom>
        </p:spPr>
      </p:pic>
      <p:cxnSp>
        <p:nvCxnSpPr>
          <p:cNvPr id="14" name="Straight Arrow Connector 13"/>
          <p:cNvCxnSpPr/>
          <p:nvPr/>
        </p:nvCxnSpPr>
        <p:spPr>
          <a:xfrm flipH="1">
            <a:off x="5988591" y="3491744"/>
            <a:ext cx="955964" cy="12469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3326134" y="4327994"/>
            <a:ext cx="6649139" cy="2518048"/>
          </a:xfrm>
          <a:prstGeom prst="rect">
            <a:avLst/>
          </a:prstGeom>
        </p:spPr>
      </p:pic>
      <p:sp>
        <p:nvSpPr>
          <p:cNvPr id="17" name="Rectangle 16"/>
          <p:cNvSpPr/>
          <p:nvPr/>
        </p:nvSpPr>
        <p:spPr>
          <a:xfrm>
            <a:off x="3326134" y="5084618"/>
            <a:ext cx="1384411" cy="831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4835236" y="4890655"/>
            <a:ext cx="928255" cy="19396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4701353"/>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B6C92-2493-F2E4-44EF-51BAAD916367}"/>
              </a:ext>
            </a:extLst>
          </p:cNvPr>
          <p:cNvSpPr>
            <a:spLocks noGrp="1"/>
          </p:cNvSpPr>
          <p:nvPr>
            <p:ph type="title"/>
          </p:nvPr>
        </p:nvSpPr>
        <p:spPr>
          <a:xfrm>
            <a:off x="374073" y="446919"/>
            <a:ext cx="10255638" cy="900131"/>
          </a:xfrm>
        </p:spPr>
        <p:txBody>
          <a:bodyPr vert="horz" lIns="91440" tIns="45720" rIns="91440" bIns="45720" rtlCol="0" anchor="t">
            <a:normAutofit fontScale="90000"/>
          </a:bodyPr>
          <a:lstStyle/>
          <a:p>
            <a:r>
              <a:rPr lang="en-US" b="1" dirty="0">
                <a:solidFill>
                  <a:schemeClr val="bg1"/>
                </a:solidFill>
              </a:rPr>
              <a:t>Cracking the SSH login password using Hydra</a:t>
            </a:r>
            <a:endParaRPr lang="en-US" sz="4000" b="1" kern="12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2A681A2-1239-E0AB-8788-4E625F84FB4D}"/>
              </a:ext>
            </a:extLst>
          </p:cNvPr>
          <p:cNvSpPr>
            <a:spLocks noGrp="1"/>
          </p:cNvSpPr>
          <p:nvPr>
            <p:ph type="body" idx="1"/>
          </p:nvPr>
        </p:nvSpPr>
        <p:spPr>
          <a:xfrm>
            <a:off x="0" y="1688641"/>
            <a:ext cx="10814768" cy="4035697"/>
          </a:xfrm>
        </p:spPr>
        <p:txBody>
          <a:bodyPr vert="horz" lIns="91440" tIns="45720" rIns="91440" bIns="45720" rtlCol="0">
            <a:normAutofit/>
          </a:bodyPr>
          <a:lstStyle/>
          <a:p>
            <a:pPr marL="0" indent="0">
              <a:buNone/>
            </a:pPr>
            <a:r>
              <a:rPr lang="en-US" sz="2200" dirty="0"/>
              <a:t>Setting up Ubuntu Machine as victim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100" dirty="0"/>
              <a:t>hydra -l &lt;username&gt; -P ~/Desktop/password_list.txt ssh://192.168.115.135</a:t>
            </a:r>
          </a:p>
        </p:txBody>
      </p:sp>
      <p:cxnSp>
        <p:nvCxnSpPr>
          <p:cNvPr id="14" name="Straight Arrow Connector 13"/>
          <p:cNvCxnSpPr/>
          <p:nvPr/>
        </p:nvCxnSpPr>
        <p:spPr>
          <a:xfrm flipH="1">
            <a:off x="5988591" y="3491744"/>
            <a:ext cx="955964" cy="12469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3494516" y="2010758"/>
            <a:ext cx="5788030" cy="2184610"/>
          </a:xfrm>
          <a:prstGeom prst="rect">
            <a:avLst/>
          </a:prstGeom>
        </p:spPr>
      </p:pic>
      <p:pic>
        <p:nvPicPr>
          <p:cNvPr id="5" name="Picture 4"/>
          <p:cNvPicPr>
            <a:picLocks noChangeAspect="1"/>
          </p:cNvPicPr>
          <p:nvPr/>
        </p:nvPicPr>
        <p:blipFill>
          <a:blip r:embed="rId3"/>
          <a:stretch>
            <a:fillRect/>
          </a:stretch>
        </p:blipFill>
        <p:spPr>
          <a:xfrm>
            <a:off x="2714916" y="4755179"/>
            <a:ext cx="8288858" cy="1938317"/>
          </a:xfrm>
          <a:prstGeom prst="rect">
            <a:avLst/>
          </a:prstGeom>
        </p:spPr>
      </p:pic>
      <p:sp>
        <p:nvSpPr>
          <p:cNvPr id="6" name="Rectangle 5"/>
          <p:cNvSpPr/>
          <p:nvPr/>
        </p:nvSpPr>
        <p:spPr>
          <a:xfrm>
            <a:off x="2714916" y="5724339"/>
            <a:ext cx="3673615" cy="16384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6580909" y="5806259"/>
            <a:ext cx="121920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927551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90945"/>
            <a:ext cx="11637818" cy="6026728"/>
          </a:xfrm>
        </p:spPr>
        <p:txBody>
          <a:bodyPr>
            <a:normAutofit/>
          </a:bodyPr>
          <a:lstStyle/>
          <a:p>
            <a:r>
              <a:rPr lang="en-US" sz="2000" dirty="0"/>
              <a:t>Result</a:t>
            </a:r>
          </a:p>
          <a:p>
            <a:r>
              <a:rPr lang="en-US" sz="2000" dirty="0"/>
              <a:t> [22][</a:t>
            </a:r>
            <a:r>
              <a:rPr lang="en-US" sz="2000" dirty="0" err="1"/>
              <a:t>ssh</a:t>
            </a:r>
            <a:r>
              <a:rPr lang="en-US" sz="2000" dirty="0"/>
              <a:t>] host: 192.168.115.135 login: </a:t>
            </a:r>
            <a:r>
              <a:rPr lang="en-US" sz="2000" dirty="0" err="1"/>
              <a:t>ubuntu</a:t>
            </a:r>
            <a:r>
              <a:rPr lang="en-US" sz="2000" dirty="0"/>
              <a:t> password: </a:t>
            </a:r>
            <a:r>
              <a:rPr lang="en-US" sz="2000" dirty="0" err="1"/>
              <a:t>ubuntu</a:t>
            </a:r>
            <a:endParaRPr lang="en-US" sz="2000" dirty="0"/>
          </a:p>
          <a:p>
            <a:r>
              <a:rPr lang="en-US" sz="2000" dirty="0"/>
              <a:t>Once you have the correct password, you can SSH into your Ubuntu machine from Kali:</a:t>
            </a:r>
          </a:p>
          <a:p>
            <a:pPr marL="0" indent="0">
              <a:buNone/>
            </a:pPr>
            <a:r>
              <a:rPr lang="en-US" sz="2000" dirty="0" err="1"/>
              <a:t>ssh</a:t>
            </a:r>
            <a:r>
              <a:rPr lang="en-US" sz="2000" dirty="0"/>
              <a:t> </a:t>
            </a:r>
            <a:r>
              <a:rPr lang="en-US" sz="2000" dirty="0">
                <a:hlinkClick r:id="rId2"/>
              </a:rPr>
              <a:t>ubuntu@192.168.115.135</a:t>
            </a:r>
            <a:endParaRPr lang="en-US" sz="2000" dirty="0"/>
          </a:p>
          <a:p>
            <a:pPr marL="0" indent="0">
              <a:buNone/>
            </a:pPr>
            <a:endParaRPr lang="en-US" sz="2400" dirty="0"/>
          </a:p>
        </p:txBody>
      </p:sp>
      <p:pic>
        <p:nvPicPr>
          <p:cNvPr id="4" name="Picture 3"/>
          <p:cNvPicPr>
            <a:picLocks noChangeAspect="1"/>
          </p:cNvPicPr>
          <p:nvPr/>
        </p:nvPicPr>
        <p:blipFill>
          <a:blip r:embed="rId3"/>
          <a:stretch>
            <a:fillRect/>
          </a:stretch>
        </p:blipFill>
        <p:spPr>
          <a:xfrm>
            <a:off x="152400" y="2242099"/>
            <a:ext cx="5944115" cy="2761727"/>
          </a:xfrm>
          <a:prstGeom prst="rect">
            <a:avLst/>
          </a:prstGeom>
        </p:spPr>
      </p:pic>
      <p:pic>
        <p:nvPicPr>
          <p:cNvPr id="5" name="Picture 4"/>
          <p:cNvPicPr>
            <a:picLocks noChangeAspect="1"/>
          </p:cNvPicPr>
          <p:nvPr/>
        </p:nvPicPr>
        <p:blipFill>
          <a:blip r:embed="rId4"/>
          <a:stretch>
            <a:fillRect/>
          </a:stretch>
        </p:blipFill>
        <p:spPr>
          <a:xfrm>
            <a:off x="152400" y="5188268"/>
            <a:ext cx="5944115" cy="944962"/>
          </a:xfrm>
          <a:prstGeom prst="rect">
            <a:avLst/>
          </a:prstGeom>
        </p:spPr>
      </p:pic>
    </p:spTree>
    <p:extLst>
      <p:ext uri="{BB962C8B-B14F-4D97-AF65-F5344CB8AC3E}">
        <p14:creationId xmlns:p14="http://schemas.microsoft.com/office/powerpoint/2010/main" val="863142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57EFE3-D570-0700-3257-AD05CA3F0113}"/>
              </a:ext>
            </a:extLst>
          </p:cNvPr>
          <p:cNvSpPr>
            <a:spLocks noGrp="1"/>
          </p:cNvSpPr>
          <p:nvPr>
            <p:ph type="title"/>
          </p:nvPr>
        </p:nvSpPr>
        <p:spPr>
          <a:xfrm>
            <a:off x="221673" y="387926"/>
            <a:ext cx="10823674" cy="1149967"/>
          </a:xfrm>
        </p:spPr>
        <p:txBody>
          <a:bodyPr vert="horz" lIns="91440" tIns="45720" rIns="91440" bIns="45720" rtlCol="0" anchor="t">
            <a:normAutofit/>
          </a:bodyPr>
          <a:lstStyle/>
          <a:p>
            <a:r>
              <a:rPr lang="en-US" sz="4000" b="1" dirty="0">
                <a:solidFill>
                  <a:schemeClr val="bg1"/>
                </a:solidFill>
              </a:rPr>
              <a:t>Medusa- Overview</a:t>
            </a:r>
            <a:endParaRPr lang="en-US" sz="4000" b="1"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4C8C61B-4DA8-FE51-4457-03B7998BDC82}"/>
              </a:ext>
            </a:extLst>
          </p:cNvPr>
          <p:cNvSpPr>
            <a:spLocks noGrp="1"/>
          </p:cNvSpPr>
          <p:nvPr>
            <p:ph type="body" idx="1"/>
          </p:nvPr>
        </p:nvSpPr>
        <p:spPr>
          <a:xfrm>
            <a:off x="221673" y="2207225"/>
            <a:ext cx="11024017" cy="4229823"/>
          </a:xfrm>
        </p:spPr>
        <p:txBody>
          <a:bodyPr vert="horz" lIns="91440" tIns="45720" rIns="91440" bIns="45720" rtlCol="0">
            <a:normAutofit/>
          </a:bodyPr>
          <a:lstStyle/>
          <a:p>
            <a:pPr marL="0" indent="0">
              <a:buNone/>
            </a:pPr>
            <a:r>
              <a:rPr lang="en-US" dirty="0"/>
              <a:t>Medusa is a versatile and high-speed parallel password-cracking </a:t>
            </a:r>
            <a:r>
              <a:rPr lang="en-US" dirty="0" err="1"/>
              <a:t>tool.It</a:t>
            </a:r>
            <a:r>
              <a:rPr lang="en-US" dirty="0"/>
              <a:t> supports a wide range of network protocols, including FTP, SSH, HTTP, and Telnet.</a:t>
            </a:r>
          </a:p>
          <a:p>
            <a:pPr marL="0" indent="0">
              <a:buNone/>
            </a:pPr>
            <a:r>
              <a:rPr lang="en-US" dirty="0"/>
              <a:t>Key Features:</a:t>
            </a:r>
          </a:p>
          <a:p>
            <a:r>
              <a:rPr lang="en-US" dirty="0"/>
              <a:t>Executes parallel brute-force attacks on various network services.</a:t>
            </a:r>
          </a:p>
          <a:p>
            <a:r>
              <a:rPr lang="en-US" dirty="0"/>
              <a:t>Supports customizable input files for usernames and passwords.</a:t>
            </a:r>
          </a:p>
          <a:p>
            <a:r>
              <a:rPr lang="en-US" dirty="0"/>
              <a:t>Efficiently tests large-scale authentication systems.</a:t>
            </a:r>
          </a:p>
        </p:txBody>
      </p:sp>
      <p:pic>
        <p:nvPicPr>
          <p:cNvPr id="5" name="Picture 4"/>
          <p:cNvPicPr>
            <a:picLocks noChangeAspect="1"/>
          </p:cNvPicPr>
          <p:nvPr/>
        </p:nvPicPr>
        <p:blipFill>
          <a:blip r:embed="rId2"/>
          <a:stretch>
            <a:fillRect/>
          </a:stretch>
        </p:blipFill>
        <p:spPr>
          <a:xfrm>
            <a:off x="9342959" y="150017"/>
            <a:ext cx="2585805" cy="1387876"/>
          </a:xfrm>
          <a:prstGeom prst="rect">
            <a:avLst/>
          </a:prstGeom>
        </p:spPr>
      </p:pic>
    </p:spTree>
    <p:extLst>
      <p:ext uri="{BB962C8B-B14F-4D97-AF65-F5344CB8AC3E}">
        <p14:creationId xmlns:p14="http://schemas.microsoft.com/office/powerpoint/2010/main" val="159721318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399" y="263236"/>
            <a:ext cx="11762509" cy="6373091"/>
          </a:xfrm>
        </p:spPr>
        <p:txBody>
          <a:bodyPr>
            <a:normAutofit/>
          </a:bodyPr>
          <a:lstStyle/>
          <a:p>
            <a:r>
              <a:rPr lang="en-US" sz="2400" dirty="0"/>
              <a:t>For Linux (</a:t>
            </a:r>
            <a:r>
              <a:rPr lang="en-US" sz="2400" dirty="0" err="1"/>
              <a:t>Debian</a:t>
            </a:r>
            <a:r>
              <a:rPr lang="en-US" sz="2400" dirty="0"/>
              <a:t>/Ubuntu), you can install it using the APT package manager, like this:</a:t>
            </a:r>
          </a:p>
          <a:p>
            <a:r>
              <a:rPr lang="en-US" sz="2400" b="1" dirty="0"/>
              <a:t>sudo apt install medusa</a:t>
            </a:r>
            <a:endParaRPr lang="en-US" sz="2400" dirty="0"/>
          </a:p>
          <a:p>
            <a:r>
              <a:rPr lang="en-US" sz="2400" dirty="0"/>
              <a:t>Created and authenticated a login page</a:t>
            </a:r>
          </a:p>
          <a:p>
            <a:endParaRPr lang="en-US" sz="2400" dirty="0"/>
          </a:p>
          <a:p>
            <a:endParaRPr lang="en-US" sz="2400" dirty="0"/>
          </a:p>
          <a:p>
            <a:pPr marL="0" indent="0">
              <a:buNone/>
            </a:pPr>
            <a:endParaRPr lang="en-US" sz="2400" dirty="0"/>
          </a:p>
          <a:p>
            <a:pPr marL="0" indent="0">
              <a:buNone/>
            </a:pPr>
            <a:endParaRPr lang="en-US" sz="2400" dirty="0"/>
          </a:p>
          <a:p>
            <a:pPr marL="0" indent="0">
              <a:buNone/>
            </a:pPr>
            <a:r>
              <a:rPr lang="en-US" sz="2400" dirty="0"/>
              <a:t>medusa -h example.com -U usernames.txt -P passwords.txt -M http –m  FORM:/</a:t>
            </a:r>
            <a:r>
              <a:rPr lang="en-US" sz="2400" dirty="0" err="1"/>
              <a:t>login.php:username_field</a:t>
            </a:r>
            <a:r>
              <a:rPr lang="en-US" sz="2400" dirty="0"/>
              <a:t>=</a:t>
            </a:r>
            <a:r>
              <a:rPr lang="en-US" sz="2400" dirty="0" err="1"/>
              <a:t>password_field</a:t>
            </a:r>
            <a:r>
              <a:rPr lang="en-US" sz="2400" dirty="0"/>
              <a:t> -t 5</a:t>
            </a:r>
          </a:p>
          <a:p>
            <a:pPr marL="0" indent="0">
              <a:buNone/>
            </a:pPr>
            <a:endParaRPr lang="en-US" sz="2400" dirty="0"/>
          </a:p>
        </p:txBody>
      </p:sp>
      <p:pic>
        <p:nvPicPr>
          <p:cNvPr id="4" name="Picture 3"/>
          <p:cNvPicPr>
            <a:picLocks noChangeAspect="1"/>
          </p:cNvPicPr>
          <p:nvPr/>
        </p:nvPicPr>
        <p:blipFill>
          <a:blip r:embed="rId2"/>
          <a:stretch>
            <a:fillRect/>
          </a:stretch>
        </p:blipFill>
        <p:spPr>
          <a:xfrm>
            <a:off x="671413" y="1960258"/>
            <a:ext cx="5889246" cy="1481456"/>
          </a:xfrm>
          <a:prstGeom prst="rect">
            <a:avLst/>
          </a:prstGeom>
        </p:spPr>
      </p:pic>
      <p:pic>
        <p:nvPicPr>
          <p:cNvPr id="5" name="Picture 4"/>
          <p:cNvPicPr>
            <a:picLocks noChangeAspect="1"/>
          </p:cNvPicPr>
          <p:nvPr/>
        </p:nvPicPr>
        <p:blipFill>
          <a:blip r:embed="rId3"/>
          <a:stretch>
            <a:fillRect/>
          </a:stretch>
        </p:blipFill>
        <p:spPr>
          <a:xfrm>
            <a:off x="352759" y="4688624"/>
            <a:ext cx="10733342" cy="1254975"/>
          </a:xfrm>
          <a:prstGeom prst="rect">
            <a:avLst/>
          </a:prstGeom>
        </p:spPr>
      </p:pic>
      <p:sp>
        <p:nvSpPr>
          <p:cNvPr id="6" name="Rectangle 5"/>
          <p:cNvSpPr/>
          <p:nvPr/>
        </p:nvSpPr>
        <p:spPr>
          <a:xfrm>
            <a:off x="7827818" y="5472545"/>
            <a:ext cx="2992582" cy="3463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068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C81BD-77D5-A6D4-C6CE-835DEC38CAD3}"/>
              </a:ext>
            </a:extLst>
          </p:cNvPr>
          <p:cNvSpPr>
            <a:spLocks noGrp="1"/>
          </p:cNvSpPr>
          <p:nvPr>
            <p:ph type="title"/>
          </p:nvPr>
        </p:nvSpPr>
        <p:spPr>
          <a:xfrm>
            <a:off x="221667" y="499503"/>
            <a:ext cx="9888496" cy="900131"/>
          </a:xfrm>
        </p:spPr>
        <p:txBody>
          <a:bodyPr vert="horz" lIns="91440" tIns="45720" rIns="91440" bIns="45720" rtlCol="0" anchor="t">
            <a:normAutofit/>
          </a:bodyPr>
          <a:lstStyle/>
          <a:p>
            <a:r>
              <a:rPr lang="en-US" sz="4000" b="1" kern="1200" dirty="0">
                <a:solidFill>
                  <a:schemeClr val="bg1"/>
                </a:solidFill>
                <a:latin typeface="+mj-lt"/>
                <a:ea typeface="+mj-ea"/>
                <a:cs typeface="+mj-cs"/>
              </a:rPr>
              <a:t>Hashcat – </a:t>
            </a:r>
            <a:r>
              <a:rPr lang="en-US" sz="4000" b="1" dirty="0">
                <a:solidFill>
                  <a:schemeClr val="bg1"/>
                </a:solidFill>
              </a:rPr>
              <a:t>Overview</a:t>
            </a:r>
            <a:endParaRPr lang="en-US" sz="4000" b="1"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72ED715-EBA5-F748-882E-DBDC5B3CF0D9}"/>
              </a:ext>
            </a:extLst>
          </p:cNvPr>
          <p:cNvSpPr>
            <a:spLocks noGrp="1"/>
          </p:cNvSpPr>
          <p:nvPr>
            <p:ph type="body" idx="1"/>
          </p:nvPr>
        </p:nvSpPr>
        <p:spPr>
          <a:xfrm>
            <a:off x="221667" y="2125417"/>
            <a:ext cx="11748655" cy="4907775"/>
          </a:xfrm>
        </p:spPr>
        <p:txBody>
          <a:bodyPr vert="horz" lIns="91440" tIns="45720" rIns="91440" bIns="45720" rtlCol="0">
            <a:normAutofit lnSpcReduction="10000"/>
          </a:bodyPr>
          <a:lstStyle/>
          <a:p>
            <a:r>
              <a:rPr lang="en-US" sz="2000" dirty="0"/>
              <a:t>A powerful tool for password recovery by cracking hash values. It supports both CPU and GPU for efficient processing.</a:t>
            </a:r>
          </a:p>
          <a:p>
            <a:pPr marL="0" indent="0">
              <a:buNone/>
            </a:pPr>
            <a:r>
              <a:rPr lang="en-US" sz="2000" dirty="0"/>
              <a:t>                               apt install </a:t>
            </a:r>
            <a:r>
              <a:rPr lang="en-US" sz="2000" dirty="0" err="1"/>
              <a:t>hashcat</a:t>
            </a:r>
            <a:endParaRPr lang="en-US" sz="2000" dirty="0"/>
          </a:p>
          <a:p>
            <a:r>
              <a:rPr lang="en-US" sz="2000" dirty="0"/>
              <a:t>Key Concepts:</a:t>
            </a:r>
          </a:p>
          <a:p>
            <a:r>
              <a:rPr lang="en-US" sz="2000" dirty="0"/>
              <a:t>Password Hashing: Converts plaintext passwords into fixed-length hashes using algorithms like MD5, SHA-1, and SHA-256.</a:t>
            </a:r>
          </a:p>
          <a:p>
            <a:r>
              <a:rPr lang="en-US" sz="2000" dirty="0"/>
              <a:t>Example MD5 hash for password: 5f4dcc3b5aa765d61d8327deb882cf99.</a:t>
            </a:r>
          </a:p>
          <a:p>
            <a:r>
              <a:rPr lang="en-US" sz="2000" dirty="0"/>
              <a:t>Hashcat Modes:</a:t>
            </a:r>
          </a:p>
          <a:p>
            <a:r>
              <a:rPr lang="en-US" sz="2000" dirty="0"/>
              <a:t>Dictionary Attack (-a 0): Uses a wordlist to guess passwords.</a:t>
            </a:r>
          </a:p>
          <a:p>
            <a:r>
              <a:rPr lang="en-US" sz="2000" dirty="0"/>
              <a:t>Supported Hash Modes:</a:t>
            </a:r>
          </a:p>
          <a:p>
            <a:r>
              <a:rPr lang="en-US" sz="2000" dirty="0"/>
              <a:t>MD5: -m0</a:t>
            </a:r>
          </a:p>
          <a:p>
            <a:r>
              <a:rPr lang="en-US" sz="2000" dirty="0"/>
              <a:t>SHA-1: -m 100</a:t>
            </a:r>
          </a:p>
          <a:p>
            <a:r>
              <a:rPr lang="en-US" sz="2000" dirty="0"/>
              <a:t>NTLM: -m 1000</a:t>
            </a:r>
          </a:p>
        </p:txBody>
      </p:sp>
    </p:spTree>
    <p:extLst>
      <p:ext uri="{BB962C8B-B14F-4D97-AF65-F5344CB8AC3E}">
        <p14:creationId xmlns:p14="http://schemas.microsoft.com/office/powerpoint/2010/main" val="116895066"/>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C81BD-77D5-A6D4-C6CE-835DEC38CAD3}"/>
              </a:ext>
            </a:extLst>
          </p:cNvPr>
          <p:cNvSpPr>
            <a:spLocks noGrp="1"/>
          </p:cNvSpPr>
          <p:nvPr>
            <p:ph type="title"/>
          </p:nvPr>
        </p:nvSpPr>
        <p:spPr>
          <a:xfrm>
            <a:off x="221667" y="499503"/>
            <a:ext cx="9888496" cy="900131"/>
          </a:xfrm>
        </p:spPr>
        <p:txBody>
          <a:bodyPr vert="horz" lIns="91440" tIns="45720" rIns="91440" bIns="45720" rtlCol="0" anchor="t">
            <a:normAutofit/>
          </a:bodyPr>
          <a:lstStyle/>
          <a:p>
            <a:r>
              <a:rPr lang="en-US" sz="4000" b="1" dirty="0">
                <a:solidFill>
                  <a:schemeClr val="bg1"/>
                </a:solidFill>
              </a:rPr>
              <a:t>Md5 Password Recovery</a:t>
            </a:r>
            <a:endParaRPr lang="en-US" sz="4000" b="1"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72ED715-EBA5-F748-882E-DBDC5B3CF0D9}"/>
              </a:ext>
            </a:extLst>
          </p:cNvPr>
          <p:cNvSpPr>
            <a:spLocks noGrp="1"/>
          </p:cNvSpPr>
          <p:nvPr>
            <p:ph type="body" idx="1"/>
          </p:nvPr>
        </p:nvSpPr>
        <p:spPr>
          <a:xfrm>
            <a:off x="221667" y="2125417"/>
            <a:ext cx="11748655" cy="4907775"/>
          </a:xfrm>
        </p:spPr>
        <p:txBody>
          <a:bodyPr vert="horz" lIns="91440" tIns="45720" rIns="91440" bIns="45720" rtlCol="0">
            <a:normAutofit/>
          </a:bodyPr>
          <a:lstStyle/>
          <a:p>
            <a:pPr marL="0" indent="0">
              <a:buNone/>
            </a:pPr>
            <a:r>
              <a:rPr lang="en-US" sz="2000" dirty="0" err="1"/>
              <a:t>hashcat</a:t>
            </a:r>
            <a:r>
              <a:rPr lang="en-US" sz="2000" dirty="0"/>
              <a:t> -m 0 -a 0 -O </a:t>
            </a:r>
            <a:r>
              <a:rPr lang="en-US" sz="2000" dirty="0" err="1"/>
              <a:t>hashes.lst</a:t>
            </a:r>
            <a:r>
              <a:rPr lang="en-US" sz="2000" dirty="0"/>
              <a:t> /</a:t>
            </a:r>
            <a:r>
              <a:rPr lang="en-US" sz="2000" dirty="0" err="1"/>
              <a:t>usr</a:t>
            </a:r>
            <a:r>
              <a:rPr lang="en-US" sz="2000" dirty="0"/>
              <a:t>/share/fern-</a:t>
            </a:r>
            <a:r>
              <a:rPr lang="en-US" sz="2000" dirty="0" err="1"/>
              <a:t>wifi</a:t>
            </a:r>
            <a:r>
              <a:rPr lang="en-US" sz="2000" dirty="0"/>
              <a:t>-cracker/extras/wordlists/common.txt</a:t>
            </a:r>
          </a:p>
          <a:p>
            <a:endParaRPr lang="en-US" sz="2000" dirty="0"/>
          </a:p>
        </p:txBody>
      </p:sp>
      <p:pic>
        <p:nvPicPr>
          <p:cNvPr id="4" name="Picture 3"/>
          <p:cNvPicPr>
            <a:picLocks noChangeAspect="1"/>
          </p:cNvPicPr>
          <p:nvPr/>
        </p:nvPicPr>
        <p:blipFill>
          <a:blip r:embed="rId2"/>
          <a:stretch>
            <a:fillRect/>
          </a:stretch>
        </p:blipFill>
        <p:spPr>
          <a:xfrm>
            <a:off x="221657" y="2738799"/>
            <a:ext cx="6236749" cy="2024047"/>
          </a:xfrm>
          <a:prstGeom prst="rect">
            <a:avLst/>
          </a:prstGeom>
        </p:spPr>
      </p:pic>
      <p:pic>
        <p:nvPicPr>
          <p:cNvPr id="5" name="Picture 4"/>
          <p:cNvPicPr>
            <a:picLocks noChangeAspect="1"/>
          </p:cNvPicPr>
          <p:nvPr/>
        </p:nvPicPr>
        <p:blipFill rotWithShape="1">
          <a:blip r:embed="rId3"/>
          <a:srcRect l="44559" t="-110906" r="-44559" b="187818"/>
          <a:stretch/>
        </p:blipFill>
        <p:spPr>
          <a:xfrm>
            <a:off x="2986770" y="2154825"/>
            <a:ext cx="6218459" cy="588375"/>
          </a:xfrm>
          <a:prstGeom prst="rect">
            <a:avLst/>
          </a:prstGeom>
        </p:spPr>
      </p:pic>
      <p:pic>
        <p:nvPicPr>
          <p:cNvPr id="6" name="Picture 5"/>
          <p:cNvPicPr>
            <a:picLocks noChangeAspect="1"/>
          </p:cNvPicPr>
          <p:nvPr/>
        </p:nvPicPr>
        <p:blipFill rotWithShape="1">
          <a:blip r:embed="rId3"/>
          <a:srcRect b="27129"/>
          <a:stretch/>
        </p:blipFill>
        <p:spPr>
          <a:xfrm>
            <a:off x="239947" y="4848587"/>
            <a:ext cx="6218459" cy="1857014"/>
          </a:xfrm>
          <a:prstGeom prst="rect">
            <a:avLst/>
          </a:prstGeom>
        </p:spPr>
      </p:pic>
      <p:sp>
        <p:nvSpPr>
          <p:cNvPr id="7" name="Rectangle 6"/>
          <p:cNvSpPr/>
          <p:nvPr/>
        </p:nvSpPr>
        <p:spPr>
          <a:xfrm>
            <a:off x="239947" y="4848587"/>
            <a:ext cx="2336998" cy="48541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2660073" y="4322618"/>
            <a:ext cx="942109" cy="29094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058344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1D781-4F96-4706-64B1-E7615DB628F7}"/>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kern="1200">
                <a:solidFill>
                  <a:schemeClr val="tx1"/>
                </a:solidFill>
                <a:latin typeface="+mj-lt"/>
                <a:ea typeface="+mj-ea"/>
                <a:cs typeface="+mj-cs"/>
              </a:rPr>
              <a:t>Introduction</a:t>
            </a:r>
          </a:p>
        </p:txBody>
      </p:sp>
      <p:sp>
        <p:nvSpPr>
          <p:cNvPr id="3" name="Text Placeholder 2">
            <a:extLst>
              <a:ext uri="{FF2B5EF4-FFF2-40B4-BE49-F238E27FC236}">
                <a16:creationId xmlns:a16="http://schemas.microsoft.com/office/drawing/2014/main" id="{BE0C5608-E4ED-3A48-4220-FC6F5E575159}"/>
              </a:ext>
            </a:extLst>
          </p:cNvPr>
          <p:cNvSpPr>
            <a:spLocks noGrp="1"/>
          </p:cNvSpPr>
          <p:nvPr>
            <p:ph type="body" idx="1"/>
          </p:nvPr>
        </p:nvSpPr>
        <p:spPr>
          <a:xfrm>
            <a:off x="1045028" y="3017522"/>
            <a:ext cx="9941319" cy="3124658"/>
          </a:xfrm>
        </p:spPr>
        <p:txBody>
          <a:bodyPr vert="horz" lIns="91440" tIns="45720" rIns="91440" bIns="45720" rtlCol="0" anchor="ctr">
            <a:normAutofit/>
          </a:bodyPr>
          <a:lstStyle/>
          <a:p>
            <a:pPr marL="0"/>
            <a:endParaRPr lang="en-US" sz="2400" dirty="0"/>
          </a:p>
          <a:p>
            <a:pPr marL="0" indent="0">
              <a:buNone/>
            </a:pPr>
            <a:r>
              <a:rPr lang="en-US" sz="2400" b="1" dirty="0"/>
              <a:t>What is Password Cracking?</a:t>
            </a:r>
          </a:p>
          <a:p>
            <a:pPr marL="457200" lvl="1"/>
            <a:r>
              <a:rPr lang="en-US" dirty="0"/>
              <a:t>Evaluating password strength in penetration testing.</a:t>
            </a:r>
          </a:p>
          <a:p>
            <a:pPr marL="457200" lvl="1"/>
            <a:r>
              <a:rPr lang="en-US" dirty="0"/>
              <a:t>Identifying vulnerabilities in password-protected systems.</a:t>
            </a:r>
          </a:p>
          <a:p>
            <a:pPr marL="457200" lvl="1"/>
            <a:r>
              <a:rPr lang="en-US" dirty="0"/>
              <a:t>Password cracking is a critical aspect of penetration testing. </a:t>
            </a:r>
          </a:p>
          <a:p>
            <a:pPr marL="457200" lvl="1"/>
            <a:r>
              <a:rPr lang="en-US" b="1" dirty="0"/>
              <a:t>Importance:</a:t>
            </a:r>
          </a:p>
          <a:p>
            <a:pPr marL="1143000" lvl="3" indent="0">
              <a:buNone/>
            </a:pPr>
            <a:r>
              <a:rPr lang="en-US" dirty="0"/>
              <a:t>Highlighting weak passwords.</a:t>
            </a:r>
          </a:p>
          <a:p>
            <a:pPr marL="1143000" lvl="3" indent="0">
              <a:buNone/>
            </a:pPr>
            <a:r>
              <a:rPr lang="en-US" dirty="0"/>
              <a:t>Strengthening security policies.</a:t>
            </a:r>
          </a:p>
          <a:p>
            <a:pPr marL="0"/>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91017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C81BD-77D5-A6D4-C6CE-835DEC38CAD3}"/>
              </a:ext>
            </a:extLst>
          </p:cNvPr>
          <p:cNvSpPr>
            <a:spLocks noGrp="1"/>
          </p:cNvSpPr>
          <p:nvPr>
            <p:ph type="title"/>
          </p:nvPr>
        </p:nvSpPr>
        <p:spPr>
          <a:xfrm>
            <a:off x="221667" y="499503"/>
            <a:ext cx="9888496" cy="900131"/>
          </a:xfrm>
        </p:spPr>
        <p:txBody>
          <a:bodyPr vert="horz" lIns="91440" tIns="45720" rIns="91440" bIns="45720" rtlCol="0" anchor="t">
            <a:normAutofit/>
          </a:bodyPr>
          <a:lstStyle/>
          <a:p>
            <a:r>
              <a:rPr lang="en-US" sz="4000" b="1" kern="1200" dirty="0" err="1">
                <a:solidFill>
                  <a:schemeClr val="bg1"/>
                </a:solidFill>
                <a:latin typeface="+mj-lt"/>
                <a:ea typeface="+mj-ea"/>
                <a:cs typeface="+mj-cs"/>
              </a:rPr>
              <a:t>Cewl</a:t>
            </a:r>
            <a:r>
              <a:rPr lang="en-US" sz="4000" b="1" dirty="0">
                <a:solidFill>
                  <a:schemeClr val="bg1"/>
                </a:solidFill>
              </a:rPr>
              <a:t>- </a:t>
            </a:r>
            <a:r>
              <a:rPr lang="en-US" sz="4000" b="1" dirty="0" err="1">
                <a:solidFill>
                  <a:schemeClr val="bg1"/>
                </a:solidFill>
              </a:rPr>
              <a:t>overveiw</a:t>
            </a:r>
            <a:endParaRPr lang="en-US" sz="4000" b="1"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72ED715-EBA5-F748-882E-DBDC5B3CF0D9}"/>
              </a:ext>
            </a:extLst>
          </p:cNvPr>
          <p:cNvSpPr>
            <a:spLocks noGrp="1"/>
          </p:cNvSpPr>
          <p:nvPr>
            <p:ph type="body" idx="1"/>
          </p:nvPr>
        </p:nvSpPr>
        <p:spPr>
          <a:xfrm>
            <a:off x="221667" y="2125417"/>
            <a:ext cx="11748655" cy="4907775"/>
          </a:xfrm>
        </p:spPr>
        <p:txBody>
          <a:bodyPr vert="horz" lIns="91440" tIns="45720" rIns="91440" bIns="45720" rtlCol="0">
            <a:normAutofit/>
          </a:bodyPr>
          <a:lstStyle/>
          <a:p>
            <a:r>
              <a:rPr lang="en-US" sz="2000" dirty="0"/>
              <a:t>Custom wordlist generator that scrapes websites for keywords, emails, and other data useful for password cracking</a:t>
            </a:r>
          </a:p>
          <a:p>
            <a:pPr marL="0" indent="0">
              <a:buNone/>
            </a:pPr>
            <a:r>
              <a:rPr lang="en-US" sz="2000" dirty="0"/>
              <a:t>1.Generate Wordlist: </a:t>
            </a:r>
          </a:p>
          <a:p>
            <a:pPr marL="0" indent="0">
              <a:buNone/>
            </a:pPr>
            <a:r>
              <a:rPr lang="en-US" sz="2000" dirty="0" err="1"/>
              <a:t>cewl</a:t>
            </a:r>
            <a:r>
              <a:rPr lang="en-US" sz="2000" dirty="0"/>
              <a:t> http://example.com -w wordlist.txt</a:t>
            </a:r>
          </a:p>
          <a:p>
            <a:pPr marL="0" indent="0">
              <a:buNone/>
            </a:pPr>
            <a:r>
              <a:rPr lang="en-US" sz="2000" dirty="0"/>
              <a:t>Saves the wordlist to wordlist.txt</a:t>
            </a:r>
          </a:p>
          <a:p>
            <a:pPr marL="0" indent="0">
              <a:buNone/>
            </a:pPr>
            <a:r>
              <a:rPr lang="en-US" sz="2000" dirty="0"/>
              <a:t>2.Email Extraction:</a:t>
            </a:r>
          </a:p>
          <a:p>
            <a:pPr marL="0" indent="0">
              <a:buNone/>
            </a:pPr>
            <a:r>
              <a:rPr lang="en-US" sz="2000" dirty="0" err="1"/>
              <a:t>cewl</a:t>
            </a:r>
            <a:r>
              <a:rPr lang="en-US" sz="2000" dirty="0"/>
              <a:t> http://example.com -e –n</a:t>
            </a:r>
          </a:p>
          <a:p>
            <a:pPr marL="0" indent="0">
              <a:buNone/>
            </a:pPr>
            <a:r>
              <a:rPr lang="en-US" sz="2000" dirty="0"/>
              <a:t>Retrieves emails from the website.</a:t>
            </a:r>
          </a:p>
          <a:p>
            <a:pPr marL="0" indent="0">
              <a:buNone/>
            </a:pPr>
            <a:r>
              <a:rPr lang="en-US" sz="2000" dirty="0"/>
              <a:t>3.Set Minimum Word Length:</a:t>
            </a:r>
          </a:p>
          <a:p>
            <a:pPr marL="0" indent="0">
              <a:buNone/>
            </a:pPr>
            <a:r>
              <a:rPr lang="en-US" sz="2000" dirty="0" err="1"/>
              <a:t>cewl</a:t>
            </a:r>
            <a:r>
              <a:rPr lang="en-US" sz="2000" dirty="0"/>
              <a:t> http://example.com -m 10 -w wordlist.txt</a:t>
            </a:r>
          </a:p>
          <a:p>
            <a:pPr marL="0" indent="0">
              <a:buNone/>
            </a:pPr>
            <a:r>
              <a:rPr lang="en-US" sz="2000" dirty="0"/>
              <a:t>Filters words with a minimum of 10 characters</a:t>
            </a:r>
          </a:p>
        </p:txBody>
      </p:sp>
      <p:pic>
        <p:nvPicPr>
          <p:cNvPr id="5" name="Picture 4"/>
          <p:cNvPicPr>
            <a:picLocks noChangeAspect="1"/>
          </p:cNvPicPr>
          <p:nvPr/>
        </p:nvPicPr>
        <p:blipFill rotWithShape="1">
          <a:blip r:embed="rId2"/>
          <a:srcRect l="44559" t="-110906" r="-44559" b="187818"/>
          <a:stretch/>
        </p:blipFill>
        <p:spPr>
          <a:xfrm>
            <a:off x="2986770" y="2154825"/>
            <a:ext cx="6218459" cy="588375"/>
          </a:xfrm>
          <a:prstGeom prst="rect">
            <a:avLst/>
          </a:prstGeom>
        </p:spPr>
      </p:pic>
    </p:spTree>
    <p:extLst>
      <p:ext uri="{BB962C8B-B14F-4D97-AF65-F5344CB8AC3E}">
        <p14:creationId xmlns:p14="http://schemas.microsoft.com/office/powerpoint/2010/main" val="2394549665"/>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C81BD-77D5-A6D4-C6CE-835DEC38CAD3}"/>
              </a:ext>
            </a:extLst>
          </p:cNvPr>
          <p:cNvSpPr>
            <a:spLocks noGrp="1"/>
          </p:cNvSpPr>
          <p:nvPr>
            <p:ph type="title"/>
          </p:nvPr>
        </p:nvSpPr>
        <p:spPr>
          <a:xfrm>
            <a:off x="221667" y="499503"/>
            <a:ext cx="9888496" cy="900131"/>
          </a:xfrm>
        </p:spPr>
        <p:txBody>
          <a:bodyPr vert="horz" lIns="91440" tIns="45720" rIns="91440" bIns="45720" rtlCol="0" anchor="t">
            <a:normAutofit/>
          </a:bodyPr>
          <a:lstStyle/>
          <a:p>
            <a:r>
              <a:rPr lang="en-US" sz="4000" b="1" kern="1200" dirty="0" err="1">
                <a:solidFill>
                  <a:schemeClr val="bg1"/>
                </a:solidFill>
                <a:latin typeface="+mj-lt"/>
                <a:ea typeface="+mj-ea"/>
                <a:cs typeface="+mj-cs"/>
              </a:rPr>
              <a:t>Cewl</a:t>
            </a:r>
            <a:r>
              <a:rPr lang="en-US" sz="4000" b="1" dirty="0">
                <a:solidFill>
                  <a:schemeClr val="bg1"/>
                </a:solidFill>
              </a:rPr>
              <a:t>-Main Commands and Testing</a:t>
            </a:r>
            <a:endParaRPr lang="en-US" sz="4000" b="1"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72ED715-EBA5-F748-882E-DBDC5B3CF0D9}"/>
              </a:ext>
            </a:extLst>
          </p:cNvPr>
          <p:cNvSpPr>
            <a:spLocks noGrp="1"/>
          </p:cNvSpPr>
          <p:nvPr>
            <p:ph type="body" idx="1"/>
          </p:nvPr>
        </p:nvSpPr>
        <p:spPr>
          <a:xfrm>
            <a:off x="221657" y="2063847"/>
            <a:ext cx="11748655" cy="4907775"/>
          </a:xfrm>
        </p:spPr>
        <p:txBody>
          <a:bodyPr vert="horz" lIns="91440" tIns="45720" rIns="91440" bIns="45720" rtlCol="0">
            <a:normAutofit/>
          </a:bodyPr>
          <a:lstStyle/>
          <a:p>
            <a:pPr marL="0" indent="0">
              <a:buNone/>
            </a:pPr>
            <a:r>
              <a:rPr lang="en-US" sz="2000" dirty="0"/>
              <a:t>1.Count Word Repetitions:</a:t>
            </a:r>
          </a:p>
          <a:p>
            <a:pPr marL="0" indent="0">
              <a:buNone/>
            </a:pPr>
            <a:r>
              <a:rPr lang="en-US" sz="2000" dirty="0" err="1"/>
              <a:t>cewl</a:t>
            </a:r>
            <a:r>
              <a:rPr lang="en-US" sz="2000" dirty="0"/>
              <a:t> http://example.com –c</a:t>
            </a:r>
          </a:p>
          <a:p>
            <a:pPr marL="0" indent="0">
              <a:buNone/>
            </a:pPr>
            <a:r>
              <a:rPr lang="en-US" sz="2000" dirty="0"/>
              <a:t>2.Authentication Support:</a:t>
            </a:r>
          </a:p>
          <a:p>
            <a:pPr marL="0" indent="0">
              <a:buNone/>
            </a:pPr>
            <a:r>
              <a:rPr lang="en-US" sz="2000" dirty="0" err="1"/>
              <a:t>cewl</a:t>
            </a:r>
            <a:r>
              <a:rPr lang="en-US" sz="2000" dirty="0"/>
              <a:t> http://example.com/login.php --</a:t>
            </a:r>
            <a:r>
              <a:rPr lang="en-US" sz="2000" dirty="0" err="1"/>
              <a:t>auth_type</a:t>
            </a:r>
            <a:r>
              <a:rPr lang="en-US" sz="2000" dirty="0"/>
              <a:t> Digest --</a:t>
            </a:r>
            <a:r>
              <a:rPr lang="en-US" sz="2000" dirty="0" err="1"/>
              <a:t>auth_user</a:t>
            </a:r>
            <a:r>
              <a:rPr lang="en-US" sz="2000" dirty="0"/>
              <a:t> user --</a:t>
            </a:r>
            <a:r>
              <a:rPr lang="en-US" sz="2000" dirty="0" err="1"/>
              <a:t>auth_pass</a:t>
            </a:r>
            <a:r>
              <a:rPr lang="en-US" sz="2000" dirty="0"/>
              <a:t> pass –v</a:t>
            </a:r>
          </a:p>
          <a:p>
            <a:pPr marL="0" indent="0">
              <a:buNone/>
            </a:pPr>
            <a:r>
              <a:rPr lang="en-US" sz="2000" dirty="0"/>
              <a:t>Bypasses login pages with provided credentials</a:t>
            </a:r>
          </a:p>
          <a:p>
            <a:pPr marL="0" indent="0">
              <a:buNone/>
            </a:pPr>
            <a:endParaRPr lang="en-US" sz="2000" dirty="0"/>
          </a:p>
          <a:p>
            <a:pPr marL="0" indent="0">
              <a:buNone/>
            </a:pPr>
            <a:r>
              <a:rPr lang="en-US" sz="2000" dirty="0"/>
              <a:t>Test-Retrieve emails from Website</a:t>
            </a:r>
          </a:p>
        </p:txBody>
      </p:sp>
      <p:pic>
        <p:nvPicPr>
          <p:cNvPr id="5" name="Picture 4"/>
          <p:cNvPicPr>
            <a:picLocks noChangeAspect="1"/>
          </p:cNvPicPr>
          <p:nvPr/>
        </p:nvPicPr>
        <p:blipFill rotWithShape="1">
          <a:blip r:embed="rId2"/>
          <a:srcRect l="44559" t="-110906" r="-44559" b="187818"/>
          <a:stretch/>
        </p:blipFill>
        <p:spPr>
          <a:xfrm>
            <a:off x="2986770" y="2154825"/>
            <a:ext cx="6218459" cy="588375"/>
          </a:xfrm>
          <a:prstGeom prst="rect">
            <a:avLst/>
          </a:prstGeom>
        </p:spPr>
      </p:pic>
      <p:pic>
        <p:nvPicPr>
          <p:cNvPr id="4" name="Picture 3"/>
          <p:cNvPicPr>
            <a:picLocks noChangeAspect="1"/>
          </p:cNvPicPr>
          <p:nvPr/>
        </p:nvPicPr>
        <p:blipFill>
          <a:blip r:embed="rId3"/>
          <a:stretch>
            <a:fillRect/>
          </a:stretch>
        </p:blipFill>
        <p:spPr>
          <a:xfrm>
            <a:off x="332466" y="5487249"/>
            <a:ext cx="5889246" cy="591363"/>
          </a:xfrm>
          <a:prstGeom prst="rect">
            <a:avLst/>
          </a:prstGeom>
        </p:spPr>
      </p:pic>
      <p:pic>
        <p:nvPicPr>
          <p:cNvPr id="6" name="Picture 5"/>
          <p:cNvPicPr>
            <a:picLocks noChangeAspect="1"/>
          </p:cNvPicPr>
          <p:nvPr/>
        </p:nvPicPr>
        <p:blipFill>
          <a:blip r:embed="rId4"/>
          <a:stretch>
            <a:fillRect/>
          </a:stretch>
        </p:blipFill>
        <p:spPr>
          <a:xfrm>
            <a:off x="6332540" y="4273319"/>
            <a:ext cx="5637772" cy="2427861"/>
          </a:xfrm>
          <a:prstGeom prst="rect">
            <a:avLst/>
          </a:prstGeom>
        </p:spPr>
      </p:pic>
    </p:spTree>
    <p:extLst>
      <p:ext uri="{BB962C8B-B14F-4D97-AF65-F5344CB8AC3E}">
        <p14:creationId xmlns:p14="http://schemas.microsoft.com/office/powerpoint/2010/main" val="225396111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C81BD-77D5-A6D4-C6CE-835DEC38CAD3}"/>
              </a:ext>
            </a:extLst>
          </p:cNvPr>
          <p:cNvSpPr>
            <a:spLocks noGrp="1"/>
          </p:cNvSpPr>
          <p:nvPr>
            <p:ph type="title"/>
          </p:nvPr>
        </p:nvSpPr>
        <p:spPr>
          <a:xfrm>
            <a:off x="221667" y="499503"/>
            <a:ext cx="9888496" cy="900131"/>
          </a:xfrm>
        </p:spPr>
        <p:txBody>
          <a:bodyPr vert="horz" lIns="91440" tIns="45720" rIns="91440" bIns="45720" rtlCol="0" anchor="t">
            <a:normAutofit/>
          </a:bodyPr>
          <a:lstStyle/>
          <a:p>
            <a:r>
              <a:rPr lang="en-US" sz="4000" b="1" kern="1200" dirty="0" err="1">
                <a:solidFill>
                  <a:schemeClr val="bg1"/>
                </a:solidFill>
                <a:latin typeface="+mj-lt"/>
                <a:ea typeface="+mj-ea"/>
                <a:cs typeface="+mj-cs"/>
              </a:rPr>
              <a:t>WpScan</a:t>
            </a:r>
            <a:r>
              <a:rPr lang="en-US" sz="4000" b="1" dirty="0">
                <a:solidFill>
                  <a:schemeClr val="bg1"/>
                </a:solidFill>
              </a:rPr>
              <a:t> –Overview</a:t>
            </a:r>
            <a:endParaRPr lang="en-US" sz="4000" b="1"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72ED715-EBA5-F748-882E-DBDC5B3CF0D9}"/>
              </a:ext>
            </a:extLst>
          </p:cNvPr>
          <p:cNvSpPr>
            <a:spLocks noGrp="1"/>
          </p:cNvSpPr>
          <p:nvPr>
            <p:ph type="body" idx="1"/>
          </p:nvPr>
        </p:nvSpPr>
        <p:spPr>
          <a:xfrm>
            <a:off x="221667" y="2021061"/>
            <a:ext cx="11748655" cy="4907775"/>
          </a:xfrm>
        </p:spPr>
        <p:txBody>
          <a:bodyPr vert="horz" lIns="91440" tIns="45720" rIns="91440" bIns="45720" rtlCol="0">
            <a:normAutofit fontScale="77500" lnSpcReduction="20000"/>
          </a:bodyPr>
          <a:lstStyle/>
          <a:p>
            <a:pPr marL="0" indent="0">
              <a:buNone/>
            </a:pPr>
            <a:r>
              <a:rPr lang="en-US" sz="2000" dirty="0" err="1"/>
              <a:t>WPScan</a:t>
            </a:r>
            <a:r>
              <a:rPr lang="en-US" sz="2000" dirty="0"/>
              <a:t> is a WordPress vulnerability scanner that is pre-installed in Kali.</a:t>
            </a:r>
          </a:p>
          <a:p>
            <a:pPr marL="0" indent="0">
              <a:buNone/>
            </a:pPr>
            <a:r>
              <a:rPr lang="en-US" sz="2000" dirty="0"/>
              <a:t>Key Features:</a:t>
            </a:r>
          </a:p>
          <a:p>
            <a:r>
              <a:rPr lang="en-US" sz="2000" dirty="0"/>
              <a:t>Detect WordPress core vulnerabilities.</a:t>
            </a:r>
          </a:p>
          <a:p>
            <a:r>
              <a:rPr lang="en-US" sz="2000" dirty="0"/>
              <a:t>Enumerate installed plugins and themes.</a:t>
            </a:r>
          </a:p>
          <a:p>
            <a:r>
              <a:rPr lang="en-US" sz="2000" dirty="0"/>
              <a:t>Identify weak passwords via brute-force attacks.</a:t>
            </a:r>
          </a:p>
          <a:p>
            <a:r>
              <a:rPr lang="en-US" sz="2000" dirty="0"/>
              <a:t>Discover usernames and default settings.</a:t>
            </a:r>
          </a:p>
          <a:p>
            <a:r>
              <a:rPr lang="en-US" sz="2000" dirty="0"/>
              <a:t>Check for security misconfigurations.</a:t>
            </a:r>
          </a:p>
          <a:p>
            <a:pPr marL="0" indent="0">
              <a:buNone/>
            </a:pPr>
            <a:endParaRPr lang="en-US" sz="2000" dirty="0"/>
          </a:p>
          <a:p>
            <a:pPr marL="0" indent="0">
              <a:buNone/>
            </a:pPr>
            <a:r>
              <a:rPr lang="en-US" sz="2000" dirty="0"/>
              <a:t>Main Commands:</a:t>
            </a:r>
          </a:p>
          <a:p>
            <a:pPr marL="0" indent="0">
              <a:buNone/>
            </a:pPr>
            <a:r>
              <a:rPr lang="en-US" sz="2000" dirty="0"/>
              <a:t>1.Scan a WordPress Website</a:t>
            </a:r>
          </a:p>
          <a:p>
            <a:pPr marL="0" indent="0">
              <a:buNone/>
            </a:pPr>
            <a:r>
              <a:rPr lang="en-US" sz="2000" dirty="0"/>
              <a:t> </a:t>
            </a:r>
            <a:r>
              <a:rPr lang="en-US" sz="2000" dirty="0" err="1"/>
              <a:t>wpscan</a:t>
            </a:r>
            <a:r>
              <a:rPr lang="en-US" sz="2000" dirty="0"/>
              <a:t> --</a:t>
            </a:r>
            <a:r>
              <a:rPr lang="en-US" sz="2000" dirty="0" err="1"/>
              <a:t>url</a:t>
            </a:r>
            <a:r>
              <a:rPr lang="en-US" sz="2000" dirty="0"/>
              <a:t> </a:t>
            </a:r>
            <a:r>
              <a:rPr lang="en-US" sz="2000" dirty="0">
                <a:hlinkClick r:id="rId2"/>
              </a:rPr>
              <a:t>http://example.com</a:t>
            </a:r>
            <a:endParaRPr lang="en-US" sz="2000" dirty="0"/>
          </a:p>
          <a:p>
            <a:pPr marL="0" indent="0">
              <a:buNone/>
            </a:pPr>
            <a:r>
              <a:rPr lang="en-US" sz="2000" dirty="0"/>
              <a:t>This will perform a general scan of the WordPress site.</a:t>
            </a:r>
          </a:p>
          <a:p>
            <a:pPr marL="0" indent="0">
              <a:buNone/>
            </a:pPr>
            <a:endParaRPr lang="en-US" sz="2000" dirty="0"/>
          </a:p>
          <a:p>
            <a:pPr marL="0" indent="0">
              <a:buNone/>
            </a:pPr>
            <a:r>
              <a:rPr lang="en-US" sz="2000" dirty="0"/>
              <a:t>2.Enumerate Plugins</a:t>
            </a:r>
          </a:p>
          <a:p>
            <a:pPr marL="0" indent="0">
              <a:buNone/>
            </a:pPr>
            <a:r>
              <a:rPr lang="en-US" sz="2000" dirty="0" err="1"/>
              <a:t>wpscan</a:t>
            </a:r>
            <a:r>
              <a:rPr lang="en-US" sz="2000" dirty="0"/>
              <a:t> --</a:t>
            </a:r>
            <a:r>
              <a:rPr lang="en-US" sz="2000" dirty="0" err="1"/>
              <a:t>url</a:t>
            </a:r>
            <a:r>
              <a:rPr lang="en-US" sz="2000" dirty="0"/>
              <a:t> http://example.com --enumerate p</a:t>
            </a:r>
          </a:p>
          <a:p>
            <a:pPr marL="0" indent="0">
              <a:buNone/>
            </a:pPr>
            <a:r>
              <a:rPr lang="en-US" sz="2000" dirty="0"/>
              <a:t>This command lists the plugins installed on the WordPress</a:t>
            </a:r>
          </a:p>
        </p:txBody>
      </p:sp>
      <p:pic>
        <p:nvPicPr>
          <p:cNvPr id="5" name="Picture 4"/>
          <p:cNvPicPr>
            <a:picLocks noChangeAspect="1"/>
          </p:cNvPicPr>
          <p:nvPr/>
        </p:nvPicPr>
        <p:blipFill rotWithShape="1">
          <a:blip r:embed="rId3"/>
          <a:srcRect l="44559" t="-110906" r="-44559" b="187818"/>
          <a:stretch/>
        </p:blipFill>
        <p:spPr>
          <a:xfrm>
            <a:off x="2986770" y="2154825"/>
            <a:ext cx="6218459" cy="588375"/>
          </a:xfrm>
          <a:prstGeom prst="rect">
            <a:avLst/>
          </a:prstGeom>
        </p:spPr>
      </p:pic>
    </p:spTree>
    <p:extLst>
      <p:ext uri="{BB962C8B-B14F-4D97-AF65-F5344CB8AC3E}">
        <p14:creationId xmlns:p14="http://schemas.microsoft.com/office/powerpoint/2010/main" val="3153829007"/>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08244F-5787-E742-4FA1-E0D8450979BD}"/>
              </a:ext>
            </a:extLst>
          </p:cNvPr>
          <p:cNvSpPr>
            <a:spLocks noGrp="1"/>
          </p:cNvSpPr>
          <p:nvPr>
            <p:ph type="body" idx="1"/>
          </p:nvPr>
        </p:nvSpPr>
        <p:spPr>
          <a:xfrm>
            <a:off x="138545" y="180108"/>
            <a:ext cx="11928764" cy="6525491"/>
          </a:xfrm>
        </p:spPr>
        <p:txBody>
          <a:bodyPr/>
          <a:lstStyle/>
          <a:p>
            <a:pPr marL="0" indent="0">
              <a:buNone/>
            </a:pPr>
            <a:r>
              <a:rPr lang="en-US" dirty="0"/>
              <a:t>3.Enumerate Theme</a:t>
            </a:r>
          </a:p>
          <a:p>
            <a:pPr marL="0" indent="0">
              <a:buNone/>
            </a:pPr>
            <a:r>
              <a:rPr lang="en-US" dirty="0" err="1"/>
              <a:t>wpscan</a:t>
            </a:r>
            <a:r>
              <a:rPr lang="en-US" dirty="0"/>
              <a:t> --</a:t>
            </a:r>
            <a:r>
              <a:rPr lang="en-US" dirty="0" err="1"/>
              <a:t>url</a:t>
            </a:r>
            <a:r>
              <a:rPr lang="en-US" dirty="0"/>
              <a:t> http://example.com --enumerate t</a:t>
            </a:r>
          </a:p>
          <a:p>
            <a:pPr marL="0" indent="0">
              <a:buNone/>
            </a:pPr>
            <a:r>
              <a:rPr lang="en-US" dirty="0"/>
              <a:t>4.Enumerate Username</a:t>
            </a:r>
          </a:p>
          <a:p>
            <a:pPr marL="0" indent="0">
              <a:buNone/>
            </a:pPr>
            <a:r>
              <a:rPr lang="en-US" dirty="0" err="1"/>
              <a:t>wpscan</a:t>
            </a:r>
            <a:r>
              <a:rPr lang="en-US" dirty="0"/>
              <a:t> --</a:t>
            </a:r>
            <a:r>
              <a:rPr lang="en-US" dirty="0" err="1"/>
              <a:t>url</a:t>
            </a:r>
            <a:r>
              <a:rPr lang="en-US" dirty="0"/>
              <a:t> http://example.com --enumerate u</a:t>
            </a:r>
          </a:p>
          <a:p>
            <a:pPr marL="0" indent="0">
              <a:buNone/>
            </a:pPr>
            <a:r>
              <a:rPr lang="en-US" dirty="0"/>
              <a:t>This identifies the usernames of WordPress accounts.</a:t>
            </a:r>
          </a:p>
          <a:p>
            <a:pPr marL="0" indent="0">
              <a:buNone/>
            </a:pPr>
            <a:r>
              <a:rPr lang="en-US" dirty="0"/>
              <a:t>5.Perform a Brute-Force Attack</a:t>
            </a:r>
          </a:p>
          <a:p>
            <a:pPr marL="0" indent="0">
              <a:buNone/>
            </a:pPr>
            <a:r>
              <a:rPr lang="en-US" dirty="0"/>
              <a:t>Use this option to test weak passwords for WordPress accounts.</a:t>
            </a:r>
          </a:p>
          <a:p>
            <a:pPr marL="0" indent="0">
              <a:buNone/>
            </a:pPr>
            <a:r>
              <a:rPr lang="en-US" dirty="0" err="1"/>
              <a:t>wpscan</a:t>
            </a:r>
            <a:r>
              <a:rPr lang="en-US" dirty="0"/>
              <a:t> --</a:t>
            </a:r>
            <a:r>
              <a:rPr lang="en-US" dirty="0" err="1"/>
              <a:t>url</a:t>
            </a:r>
            <a:r>
              <a:rPr lang="en-US" dirty="0"/>
              <a:t> http://example.com -U usernames.txt</a:t>
            </a:r>
          </a:p>
          <a:p>
            <a:pPr marL="0" indent="0">
              <a:buNone/>
            </a:pPr>
            <a:endParaRPr lang="en-US" dirty="0"/>
          </a:p>
        </p:txBody>
      </p:sp>
      <p:pic>
        <p:nvPicPr>
          <p:cNvPr id="5" name="Picture 4"/>
          <p:cNvPicPr>
            <a:picLocks noChangeAspect="1"/>
          </p:cNvPicPr>
          <p:nvPr/>
        </p:nvPicPr>
        <p:blipFill rotWithShape="1">
          <a:blip r:embed="rId2"/>
          <a:srcRect l="932" t="1418" r="-932" b="46456"/>
          <a:stretch/>
        </p:blipFill>
        <p:spPr>
          <a:xfrm>
            <a:off x="366887" y="4747547"/>
            <a:ext cx="8579415" cy="1722525"/>
          </a:xfrm>
          <a:prstGeom prst="rect">
            <a:avLst/>
          </a:prstGeom>
        </p:spPr>
      </p:pic>
    </p:spTree>
    <p:extLst>
      <p:ext uri="{BB962C8B-B14F-4D97-AF65-F5344CB8AC3E}">
        <p14:creationId xmlns:p14="http://schemas.microsoft.com/office/powerpoint/2010/main" val="2838932603"/>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3964" y="138544"/>
            <a:ext cx="11845636" cy="6525491"/>
          </a:xfrm>
        </p:spPr>
        <p:txBody>
          <a:bodyPr/>
          <a:lstStyle/>
          <a:p>
            <a:pPr marL="0" indent="0">
              <a:buNone/>
            </a:pPr>
            <a:r>
              <a:rPr lang="en-US" dirty="0"/>
              <a:t>After username enumeration</a:t>
            </a:r>
          </a:p>
          <a:p>
            <a:endParaRPr lang="en-US" dirty="0"/>
          </a:p>
        </p:txBody>
      </p:sp>
      <p:pic>
        <p:nvPicPr>
          <p:cNvPr id="5" name="Picture 4"/>
          <p:cNvPicPr>
            <a:picLocks noChangeAspect="1"/>
          </p:cNvPicPr>
          <p:nvPr/>
        </p:nvPicPr>
        <p:blipFill>
          <a:blip r:embed="rId2"/>
          <a:stretch>
            <a:fillRect/>
          </a:stretch>
        </p:blipFill>
        <p:spPr>
          <a:xfrm>
            <a:off x="4987637" y="563815"/>
            <a:ext cx="5944115" cy="883997"/>
          </a:xfrm>
          <a:prstGeom prst="rect">
            <a:avLst/>
          </a:prstGeom>
        </p:spPr>
      </p:pic>
      <p:pic>
        <p:nvPicPr>
          <p:cNvPr id="6" name="Picture 5"/>
          <p:cNvPicPr>
            <a:picLocks noChangeAspect="1"/>
          </p:cNvPicPr>
          <p:nvPr/>
        </p:nvPicPr>
        <p:blipFill>
          <a:blip r:embed="rId3"/>
          <a:stretch>
            <a:fillRect/>
          </a:stretch>
        </p:blipFill>
        <p:spPr>
          <a:xfrm>
            <a:off x="193964" y="1667953"/>
            <a:ext cx="5944115" cy="3078747"/>
          </a:xfrm>
          <a:prstGeom prst="rect">
            <a:avLst/>
          </a:prstGeom>
        </p:spPr>
      </p:pic>
      <p:pic>
        <p:nvPicPr>
          <p:cNvPr id="7" name="Picture 6"/>
          <p:cNvPicPr>
            <a:picLocks noChangeAspect="1"/>
          </p:cNvPicPr>
          <p:nvPr/>
        </p:nvPicPr>
        <p:blipFill>
          <a:blip r:embed="rId4"/>
          <a:stretch>
            <a:fillRect/>
          </a:stretch>
        </p:blipFill>
        <p:spPr>
          <a:xfrm>
            <a:off x="6355256" y="3810860"/>
            <a:ext cx="5684344" cy="2728485"/>
          </a:xfrm>
          <a:prstGeom prst="rect">
            <a:avLst/>
          </a:prstGeom>
        </p:spPr>
      </p:pic>
      <p:cxnSp>
        <p:nvCxnSpPr>
          <p:cNvPr id="9" name="Straight Arrow Connector 8"/>
          <p:cNvCxnSpPr/>
          <p:nvPr/>
        </p:nvCxnSpPr>
        <p:spPr>
          <a:xfrm>
            <a:off x="6355256" y="3034145"/>
            <a:ext cx="793689" cy="48491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782291" y="981225"/>
            <a:ext cx="845127" cy="44199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987637" y="845127"/>
            <a:ext cx="5514108" cy="5780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817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38288"/>
          </a:xfrm>
          <a:solidFill>
            <a:schemeClr val="tx1"/>
          </a:solidFill>
        </p:spPr>
        <p:txBody>
          <a:bodyPr/>
          <a:lstStyle/>
          <a:p>
            <a:r>
              <a:rPr lang="en-US" b="1" dirty="0">
                <a:solidFill>
                  <a:schemeClr val="bg1"/>
                </a:solidFill>
              </a:rPr>
              <a:t>Metasploit – Overview </a:t>
            </a:r>
          </a:p>
        </p:txBody>
      </p:sp>
      <p:sp>
        <p:nvSpPr>
          <p:cNvPr id="3" name="Text Placeholder 2"/>
          <p:cNvSpPr>
            <a:spLocks noGrp="1"/>
          </p:cNvSpPr>
          <p:nvPr>
            <p:ph type="body" idx="1"/>
          </p:nvPr>
        </p:nvSpPr>
        <p:spPr>
          <a:xfrm>
            <a:off x="0" y="1538288"/>
            <a:ext cx="12192000" cy="5319712"/>
          </a:xfrm>
        </p:spPr>
        <p:txBody>
          <a:bodyPr>
            <a:normAutofit/>
          </a:bodyPr>
          <a:lstStyle/>
          <a:p>
            <a:endParaRPr lang="en-US" dirty="0"/>
          </a:p>
          <a:p>
            <a:pPr marL="0" indent="0">
              <a:buNone/>
            </a:pPr>
            <a:r>
              <a:rPr lang="en-US" dirty="0"/>
              <a:t>Metasploit is one of the most popular penetration testing frameworks.</a:t>
            </a:r>
          </a:p>
          <a:p>
            <a:pPr marL="0" indent="0">
              <a:buNone/>
            </a:pPr>
            <a:endParaRPr lang="en-US" dirty="0"/>
          </a:p>
          <a:p>
            <a:pPr marL="0" indent="0">
              <a:buNone/>
            </a:pPr>
            <a:r>
              <a:rPr lang="en-US" dirty="0"/>
              <a:t>Features:</a:t>
            </a:r>
          </a:p>
          <a:p>
            <a:r>
              <a:rPr lang="en-US" dirty="0"/>
              <a:t>Exploitation of vulnerabilities.</a:t>
            </a:r>
          </a:p>
          <a:p>
            <a:r>
              <a:rPr lang="en-US" dirty="0"/>
              <a:t>Integration with payloads for privilege escalation.</a:t>
            </a:r>
          </a:p>
          <a:p>
            <a:r>
              <a:rPr lang="en-US" dirty="0"/>
              <a:t>Post-exploitation modules for data gathering.</a:t>
            </a:r>
          </a:p>
          <a:p>
            <a:r>
              <a:rPr lang="en-US" dirty="0"/>
              <a:t>Auxiliary tools for scanning and information gathering</a:t>
            </a:r>
          </a:p>
          <a:p>
            <a:pPr marL="0" indent="0">
              <a:buNone/>
            </a:pPr>
            <a:r>
              <a:rPr lang="en-US" dirty="0"/>
              <a:t>we will walk through</a:t>
            </a:r>
          </a:p>
        </p:txBody>
      </p:sp>
    </p:spTree>
    <p:extLst>
      <p:ext uri="{BB962C8B-B14F-4D97-AF65-F5344CB8AC3E}">
        <p14:creationId xmlns:p14="http://schemas.microsoft.com/office/powerpoint/2010/main" val="417799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38288"/>
          </a:xfrm>
          <a:solidFill>
            <a:schemeClr val="tx1"/>
          </a:solidFill>
        </p:spPr>
        <p:txBody>
          <a:bodyPr>
            <a:normAutofit/>
          </a:bodyPr>
          <a:lstStyle/>
          <a:p>
            <a:r>
              <a:rPr lang="en-US" b="1" dirty="0">
                <a:solidFill>
                  <a:schemeClr val="bg1"/>
                </a:solidFill>
              </a:rPr>
              <a:t>Brute-forcing SSH on a </a:t>
            </a:r>
            <a:r>
              <a:rPr lang="en-US" b="1" dirty="0" err="1">
                <a:solidFill>
                  <a:schemeClr val="bg1"/>
                </a:solidFill>
              </a:rPr>
              <a:t>Metasploitable</a:t>
            </a:r>
            <a:r>
              <a:rPr lang="en-US" b="1" dirty="0">
                <a:solidFill>
                  <a:schemeClr val="bg1"/>
                </a:solidFill>
              </a:rPr>
              <a:t> 2 VM using Metasploit</a:t>
            </a:r>
          </a:p>
        </p:txBody>
      </p:sp>
      <p:sp>
        <p:nvSpPr>
          <p:cNvPr id="3" name="Text Placeholder 2"/>
          <p:cNvSpPr>
            <a:spLocks noGrp="1"/>
          </p:cNvSpPr>
          <p:nvPr>
            <p:ph type="body" idx="1"/>
          </p:nvPr>
        </p:nvSpPr>
        <p:spPr>
          <a:xfrm>
            <a:off x="0" y="1538288"/>
            <a:ext cx="12192000" cy="5319712"/>
          </a:xfrm>
        </p:spPr>
        <p:txBody>
          <a:bodyPr>
            <a:normAutofit/>
          </a:bodyPr>
          <a:lstStyle/>
          <a:p>
            <a:r>
              <a:rPr lang="en-US" dirty="0"/>
              <a:t>Found the IP of machine via </a:t>
            </a:r>
            <a:r>
              <a:rPr lang="en-US" dirty="0" err="1"/>
              <a:t>nmap</a:t>
            </a:r>
            <a:r>
              <a:rPr lang="en-US" dirty="0"/>
              <a:t> scan</a:t>
            </a:r>
          </a:p>
          <a:p>
            <a:pPr marL="0" indent="0">
              <a:buNone/>
            </a:pPr>
            <a:r>
              <a:rPr lang="en-US" dirty="0" err="1"/>
              <a:t>nmap</a:t>
            </a:r>
            <a:r>
              <a:rPr lang="en-US" dirty="0"/>
              <a:t> -</a:t>
            </a:r>
            <a:r>
              <a:rPr lang="en-US" dirty="0" err="1"/>
              <a:t>sn</a:t>
            </a:r>
            <a:r>
              <a:rPr lang="en-US" dirty="0"/>
              <a:t> 192.168.0.0/24 </a:t>
            </a:r>
          </a:p>
          <a:p>
            <a:pPr marL="0" indent="0">
              <a:buNone/>
            </a:pPr>
            <a:endParaRPr lang="en-US" dirty="0"/>
          </a:p>
        </p:txBody>
      </p:sp>
      <p:pic>
        <p:nvPicPr>
          <p:cNvPr id="4" name="Picture 3"/>
          <p:cNvPicPr>
            <a:picLocks noChangeAspect="1"/>
          </p:cNvPicPr>
          <p:nvPr/>
        </p:nvPicPr>
        <p:blipFill>
          <a:blip r:embed="rId2"/>
          <a:stretch>
            <a:fillRect/>
          </a:stretch>
        </p:blipFill>
        <p:spPr>
          <a:xfrm>
            <a:off x="170562" y="2483634"/>
            <a:ext cx="5351836" cy="924586"/>
          </a:xfrm>
          <a:prstGeom prst="rect">
            <a:avLst/>
          </a:prstGeom>
        </p:spPr>
      </p:pic>
      <p:pic>
        <p:nvPicPr>
          <p:cNvPr id="5" name="Picture 4"/>
          <p:cNvPicPr>
            <a:picLocks noChangeAspect="1"/>
          </p:cNvPicPr>
          <p:nvPr/>
        </p:nvPicPr>
        <p:blipFill>
          <a:blip r:embed="rId3"/>
          <a:stretch>
            <a:fillRect/>
          </a:stretch>
        </p:blipFill>
        <p:spPr>
          <a:xfrm>
            <a:off x="5522398" y="2194156"/>
            <a:ext cx="6669602" cy="4663844"/>
          </a:xfrm>
          <a:prstGeom prst="rect">
            <a:avLst/>
          </a:prstGeom>
        </p:spPr>
      </p:pic>
      <p:cxnSp>
        <p:nvCxnSpPr>
          <p:cNvPr id="7" name="Straight Arrow Connector 6"/>
          <p:cNvCxnSpPr/>
          <p:nvPr/>
        </p:nvCxnSpPr>
        <p:spPr>
          <a:xfrm flipH="1">
            <a:off x="8603673" y="6109855"/>
            <a:ext cx="1025236" cy="49876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3204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38288"/>
          </a:xfrm>
          <a:solidFill>
            <a:schemeClr val="tx1"/>
          </a:solidFill>
        </p:spPr>
        <p:txBody>
          <a:bodyPr>
            <a:normAutofit/>
          </a:bodyPr>
          <a:lstStyle/>
          <a:p>
            <a:r>
              <a:rPr lang="en-US" b="1" dirty="0">
                <a:solidFill>
                  <a:schemeClr val="bg1"/>
                </a:solidFill>
              </a:rPr>
              <a:t>Brute-forcing SSH on a </a:t>
            </a:r>
            <a:r>
              <a:rPr lang="en-US" b="1" dirty="0" err="1">
                <a:solidFill>
                  <a:schemeClr val="bg1"/>
                </a:solidFill>
              </a:rPr>
              <a:t>Metasploitable</a:t>
            </a:r>
            <a:r>
              <a:rPr lang="en-US" b="1" dirty="0">
                <a:solidFill>
                  <a:schemeClr val="bg1"/>
                </a:solidFill>
              </a:rPr>
              <a:t> 2 VM using Metasploit</a:t>
            </a:r>
          </a:p>
        </p:txBody>
      </p:sp>
      <p:sp>
        <p:nvSpPr>
          <p:cNvPr id="3" name="Text Placeholder 2"/>
          <p:cNvSpPr>
            <a:spLocks noGrp="1"/>
          </p:cNvSpPr>
          <p:nvPr>
            <p:ph type="body" idx="1"/>
          </p:nvPr>
        </p:nvSpPr>
        <p:spPr>
          <a:xfrm>
            <a:off x="0" y="1538288"/>
            <a:ext cx="12192000" cy="5319712"/>
          </a:xfrm>
        </p:spPr>
        <p:txBody>
          <a:bodyPr>
            <a:normAutofit/>
          </a:bodyPr>
          <a:lstStyle/>
          <a:p>
            <a:pPr marL="0" indent="0">
              <a:buNone/>
            </a:pPr>
            <a:r>
              <a:rPr lang="en-US" sz="2400" dirty="0"/>
              <a:t>Metasploit will now attempt to log in to the target SSH server using the provided username and password lists. This process may take some time depending on the size of your lists and the network speed.</a:t>
            </a:r>
          </a:p>
          <a:p>
            <a:pPr marL="0" indent="0">
              <a:buNone/>
            </a:pPr>
            <a:endParaRPr lang="en-US" dirty="0"/>
          </a:p>
        </p:txBody>
      </p:sp>
      <p:pic>
        <p:nvPicPr>
          <p:cNvPr id="6" name="Picture 5"/>
          <p:cNvPicPr>
            <a:picLocks noChangeAspect="1"/>
          </p:cNvPicPr>
          <p:nvPr/>
        </p:nvPicPr>
        <p:blipFill>
          <a:blip r:embed="rId2"/>
          <a:stretch>
            <a:fillRect/>
          </a:stretch>
        </p:blipFill>
        <p:spPr>
          <a:xfrm>
            <a:off x="281236" y="3076576"/>
            <a:ext cx="7338764" cy="2240536"/>
          </a:xfrm>
          <a:prstGeom prst="rect">
            <a:avLst/>
          </a:prstGeom>
        </p:spPr>
      </p:pic>
      <p:sp>
        <p:nvSpPr>
          <p:cNvPr id="8" name="TextBox 7"/>
          <p:cNvSpPr txBox="1"/>
          <p:nvPr/>
        </p:nvSpPr>
        <p:spPr>
          <a:xfrm>
            <a:off x="180109" y="5694218"/>
            <a:ext cx="6220691" cy="369332"/>
          </a:xfrm>
          <a:prstGeom prst="rect">
            <a:avLst/>
          </a:prstGeom>
          <a:noFill/>
        </p:spPr>
        <p:txBody>
          <a:bodyPr wrap="square" rtlCol="0">
            <a:spAutoFit/>
          </a:bodyPr>
          <a:lstStyle/>
          <a:p>
            <a:r>
              <a:rPr lang="en-US" dirty="0" err="1"/>
              <a:t>ssh</a:t>
            </a:r>
            <a:r>
              <a:rPr lang="en-US" dirty="0"/>
              <a:t> </a:t>
            </a:r>
            <a:r>
              <a:rPr lang="en-US" dirty="0" err="1"/>
              <a:t>username@target_ipaddress</a:t>
            </a:r>
            <a:endParaRPr lang="en-US" dirty="0"/>
          </a:p>
        </p:txBody>
      </p:sp>
    </p:spTree>
    <p:extLst>
      <p:ext uri="{BB962C8B-B14F-4D97-AF65-F5344CB8AC3E}">
        <p14:creationId xmlns:p14="http://schemas.microsoft.com/office/powerpoint/2010/main" val="1018788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3236" y="0"/>
            <a:ext cx="12455236" cy="6858000"/>
          </a:xfrm>
        </p:spPr>
        <p:txBody>
          <a:bodyPr/>
          <a:lstStyle/>
          <a:p>
            <a:pPr algn="ctr"/>
            <a:endParaRPr lang="en-US" b="1" dirty="0"/>
          </a:p>
          <a:p>
            <a:pPr algn="ctr"/>
            <a:endParaRPr lang="en-US" b="1" dirty="0"/>
          </a:p>
          <a:p>
            <a:pPr algn="ct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r>
              <a:rPr lang="en-US" b="1" dirty="0"/>
              <a:t>THANKYOU!</a:t>
            </a:r>
          </a:p>
        </p:txBody>
      </p:sp>
    </p:spTree>
    <p:extLst>
      <p:ext uri="{BB962C8B-B14F-4D97-AF65-F5344CB8AC3E}">
        <p14:creationId xmlns:p14="http://schemas.microsoft.com/office/powerpoint/2010/main" val="330402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596F-0E72-A2F2-F274-4063FE4AFB35}"/>
              </a:ext>
            </a:extLst>
          </p:cNvPr>
          <p:cNvSpPr>
            <a:spLocks noGrp="1"/>
          </p:cNvSpPr>
          <p:nvPr>
            <p:ph type="title"/>
          </p:nvPr>
        </p:nvSpPr>
        <p:spPr/>
        <p:txBody>
          <a:bodyPr/>
          <a:lstStyle/>
          <a:p>
            <a:r>
              <a:rPr lang="en-US" dirty="0"/>
              <a:t>Project Outline</a:t>
            </a:r>
          </a:p>
        </p:txBody>
      </p:sp>
      <p:sp>
        <p:nvSpPr>
          <p:cNvPr id="3" name="Text Placeholder 2">
            <a:extLst>
              <a:ext uri="{FF2B5EF4-FFF2-40B4-BE49-F238E27FC236}">
                <a16:creationId xmlns:a16="http://schemas.microsoft.com/office/drawing/2014/main" id="{ED147F9A-2DEA-162E-E422-5607E185E8B2}"/>
              </a:ext>
            </a:extLst>
          </p:cNvPr>
          <p:cNvSpPr>
            <a:spLocks noGrp="1"/>
          </p:cNvSpPr>
          <p:nvPr>
            <p:ph type="body" idx="1"/>
          </p:nvPr>
        </p:nvSpPr>
        <p:spPr/>
        <p:txBody>
          <a:bodyPr/>
          <a:lstStyle/>
          <a:p>
            <a:r>
              <a:rPr lang="en-US" dirty="0"/>
              <a:t>Demonstrate practical password-cracking  techniques.</a:t>
            </a:r>
          </a:p>
          <a:p>
            <a:r>
              <a:rPr lang="en-US" dirty="0"/>
              <a:t>Evaluate the strength of hashed passwords.</a:t>
            </a:r>
          </a:p>
          <a:p>
            <a:r>
              <a:rPr lang="en-US" dirty="0"/>
              <a:t>Identify weaknesses in common authentication  mechanisms.</a:t>
            </a:r>
          </a:p>
          <a:p>
            <a:r>
              <a:rPr lang="en-US" dirty="0"/>
              <a:t>Provide actionable recommendations for improved password security.</a:t>
            </a:r>
          </a:p>
          <a:p>
            <a:pPr marL="0" indent="0">
              <a:buNone/>
            </a:pPr>
            <a:endParaRPr lang="en-US" dirty="0"/>
          </a:p>
        </p:txBody>
      </p:sp>
      <p:graphicFrame>
        <p:nvGraphicFramePr>
          <p:cNvPr id="4" name="Diagram 3">
            <a:extLst>
              <a:ext uri="{FF2B5EF4-FFF2-40B4-BE49-F238E27FC236}">
                <a16:creationId xmlns:a16="http://schemas.microsoft.com/office/drawing/2014/main" id="{360C0CF8-8AE8-AE9E-9B9E-A712A88A968C}"/>
              </a:ext>
            </a:extLst>
          </p:cNvPr>
          <p:cNvGraphicFramePr/>
          <p:nvPr>
            <p:extLst>
              <p:ext uri="{D42A27DB-BD31-4B8C-83A1-F6EECF244321}">
                <p14:modId xmlns:p14="http://schemas.microsoft.com/office/powerpoint/2010/main" val="1494671989"/>
              </p:ext>
            </p:extLst>
          </p:nvPr>
        </p:nvGraphicFramePr>
        <p:xfrm>
          <a:off x="2032000" y="4330152"/>
          <a:ext cx="8128000" cy="2527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54644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35450-52B8-3DC1-069A-657EBC773B00}"/>
              </a:ext>
            </a:extLst>
          </p:cNvPr>
          <p:cNvSpPr>
            <a:spLocks noGrp="1"/>
          </p:cNvSpPr>
          <p:nvPr>
            <p:ph type="title"/>
          </p:nvPr>
        </p:nvSpPr>
        <p:spPr>
          <a:xfrm>
            <a:off x="310421" y="529218"/>
            <a:ext cx="9888496" cy="900131"/>
          </a:xfrm>
        </p:spPr>
        <p:txBody>
          <a:bodyPr vert="horz" lIns="91440" tIns="45720" rIns="91440" bIns="45720" rtlCol="0" anchor="t">
            <a:normAutofit/>
          </a:bodyPr>
          <a:lstStyle/>
          <a:p>
            <a:r>
              <a:rPr lang="en-US" sz="4000" b="1" kern="1200" dirty="0">
                <a:solidFill>
                  <a:schemeClr val="bg1"/>
                </a:solidFill>
                <a:latin typeface="+mj-lt"/>
                <a:ea typeface="+mj-ea"/>
                <a:cs typeface="+mj-cs"/>
              </a:rPr>
              <a:t>John the Ripper </a:t>
            </a:r>
          </a:p>
        </p:txBody>
      </p:sp>
      <p:sp>
        <p:nvSpPr>
          <p:cNvPr id="21" name="Rectangle 2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463FE76-76D7-2326-45D5-9CCE6AB92388}"/>
              </a:ext>
            </a:extLst>
          </p:cNvPr>
          <p:cNvSpPr>
            <a:spLocks noGrp="1"/>
          </p:cNvSpPr>
          <p:nvPr>
            <p:ph type="body" idx="1"/>
          </p:nvPr>
        </p:nvSpPr>
        <p:spPr>
          <a:xfrm>
            <a:off x="1044712" y="2207225"/>
            <a:ext cx="9880893" cy="3959619"/>
          </a:xfrm>
        </p:spPr>
        <p:txBody>
          <a:bodyPr vert="horz" lIns="91440" tIns="45720" rIns="91440" bIns="45720" rtlCol="0">
            <a:normAutofit/>
          </a:bodyPr>
          <a:lstStyle/>
          <a:p>
            <a:pPr marL="0"/>
            <a:r>
              <a:rPr lang="en-US" sz="2400" dirty="0"/>
              <a:t>John the Ripper is a versatile open-source password-cracking tool.</a:t>
            </a:r>
          </a:p>
          <a:p>
            <a:pPr marL="0"/>
            <a:r>
              <a:rPr lang="en-US" sz="2400" dirty="0"/>
              <a:t>It supports various file formats and employs brute-force and dictionary    based attacks.</a:t>
            </a:r>
          </a:p>
          <a:p>
            <a:pPr marL="0" indent="0">
              <a:buNone/>
            </a:pPr>
            <a:r>
              <a:rPr lang="en-US" sz="2400" dirty="0"/>
              <a:t>Key Features:</a:t>
            </a:r>
          </a:p>
          <a:p>
            <a:pPr marL="228600" lvl="1"/>
            <a:r>
              <a:rPr lang="en-US" dirty="0"/>
              <a:t>Supports cracking PDF, ZIP, and DOCX files.</a:t>
            </a:r>
          </a:p>
          <a:p>
            <a:pPr marL="228600" lvl="1"/>
            <a:r>
              <a:rPr lang="en-US" dirty="0"/>
              <a:t>Utilizes brute-force and dictionary attacks.</a:t>
            </a:r>
          </a:p>
          <a:p>
            <a:pPr marL="228600" lvl="1"/>
            <a:r>
              <a:rPr lang="en-US" dirty="0"/>
              <a:t>Widely used in penetration testing and security audits.</a:t>
            </a:r>
          </a:p>
        </p:txBody>
      </p:sp>
      <p:pic>
        <p:nvPicPr>
          <p:cNvPr id="4" name="Picture 3"/>
          <p:cNvPicPr>
            <a:picLocks noChangeAspect="1"/>
          </p:cNvPicPr>
          <p:nvPr/>
        </p:nvPicPr>
        <p:blipFill>
          <a:blip r:embed="rId2"/>
          <a:stretch>
            <a:fillRect/>
          </a:stretch>
        </p:blipFill>
        <p:spPr>
          <a:xfrm>
            <a:off x="10310336" y="149305"/>
            <a:ext cx="1470021" cy="1470021"/>
          </a:xfrm>
          <a:prstGeom prst="rect">
            <a:avLst/>
          </a:prstGeom>
        </p:spPr>
      </p:pic>
    </p:spTree>
    <p:extLst>
      <p:ext uri="{BB962C8B-B14F-4D97-AF65-F5344CB8AC3E}">
        <p14:creationId xmlns:p14="http://schemas.microsoft.com/office/powerpoint/2010/main" val="97216773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3B862-569C-03FC-32D3-98ED0E56A1F5}"/>
              </a:ext>
            </a:extLst>
          </p:cNvPr>
          <p:cNvSpPr>
            <a:spLocks noGrp="1"/>
          </p:cNvSpPr>
          <p:nvPr>
            <p:ph type="title"/>
          </p:nvPr>
        </p:nvSpPr>
        <p:spPr>
          <a:xfrm>
            <a:off x="200888" y="499503"/>
            <a:ext cx="9888496" cy="900131"/>
          </a:xfrm>
        </p:spPr>
        <p:txBody>
          <a:bodyPr vert="horz" lIns="91440" tIns="45720" rIns="91440" bIns="45720" rtlCol="0" anchor="t">
            <a:normAutofit/>
          </a:bodyPr>
          <a:lstStyle/>
          <a:p>
            <a:r>
              <a:rPr lang="en-US" sz="4000" b="1" dirty="0">
                <a:solidFill>
                  <a:schemeClr val="bg1"/>
                </a:solidFill>
              </a:rPr>
              <a:t>Installation And Configuration</a:t>
            </a:r>
            <a:endParaRPr lang="en-US" sz="4000" b="1"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151AF49-FAA4-F082-EBC2-61028C6D5743}"/>
              </a:ext>
            </a:extLst>
          </p:cNvPr>
          <p:cNvSpPr>
            <a:spLocks noGrp="1"/>
          </p:cNvSpPr>
          <p:nvPr>
            <p:ph type="body" idx="1"/>
          </p:nvPr>
        </p:nvSpPr>
        <p:spPr>
          <a:xfrm>
            <a:off x="208491" y="2056477"/>
            <a:ext cx="11304636" cy="4096991"/>
          </a:xfrm>
        </p:spPr>
        <p:txBody>
          <a:bodyPr vert="horz" lIns="91440" tIns="45720" rIns="91440" bIns="45720" rtlCol="0">
            <a:normAutofit/>
          </a:bodyPr>
          <a:lstStyle/>
          <a:p>
            <a:pPr marL="0"/>
            <a:r>
              <a:rPr lang="en-US" sz="2400" dirty="0"/>
              <a:t>Install John the Ripper for windows from </a:t>
            </a:r>
            <a:r>
              <a:rPr lang="en-US" sz="2400" dirty="0" err="1"/>
              <a:t>OpenWall</a:t>
            </a:r>
            <a:r>
              <a:rPr lang="en-US" sz="2400" dirty="0"/>
              <a:t>.</a:t>
            </a:r>
          </a:p>
          <a:p>
            <a:pPr marL="0"/>
            <a:endParaRPr lang="en-US" sz="2400" dirty="0"/>
          </a:p>
          <a:p>
            <a:pPr marL="0"/>
            <a:endParaRPr lang="en-US" sz="2400" dirty="0"/>
          </a:p>
          <a:p>
            <a:pPr marL="0" indent="0">
              <a:buNone/>
            </a:pPr>
            <a:endParaRPr lang="en-US" sz="2400" dirty="0"/>
          </a:p>
          <a:p>
            <a:r>
              <a:rPr lang="en-US" sz="2400" dirty="0"/>
              <a:t>Determine the wordlist </a:t>
            </a:r>
          </a:p>
          <a:p>
            <a:pPr marL="0" indent="0">
              <a:buNone/>
            </a:pPr>
            <a:r>
              <a:rPr lang="en-US" sz="2400" dirty="0"/>
              <a:t>"john --wordlist=rockyou.txt </a:t>
            </a:r>
            <a:r>
              <a:rPr lang="en-US" sz="2400" dirty="0" err="1"/>
              <a:t>file.hash</a:t>
            </a:r>
            <a:r>
              <a:rPr lang="en-US" sz="2400" dirty="0"/>
              <a:t>“</a:t>
            </a:r>
          </a:p>
          <a:p>
            <a:r>
              <a:rPr lang="en-US" dirty="0"/>
              <a:t>Place the password-protected PDF in the run folder. </a:t>
            </a:r>
          </a:p>
          <a:p>
            <a:endParaRPr lang="en-US" dirty="0"/>
          </a:p>
          <a:p>
            <a:pPr marL="0" indent="0">
              <a:buNone/>
            </a:pPr>
            <a:endParaRPr lang="en-US" sz="2400" dirty="0"/>
          </a:p>
        </p:txBody>
      </p:sp>
      <p:pic>
        <p:nvPicPr>
          <p:cNvPr id="9" name="Picture 8" descr="A screenshot of a computer&#10;&#10;Description automatically generated"/>
          <p:cNvPicPr/>
          <p:nvPr/>
        </p:nvPicPr>
        <p:blipFill rotWithShape="1">
          <a:blip r:embed="rId2"/>
          <a:srcRect b="53243"/>
          <a:stretch/>
        </p:blipFill>
        <p:spPr>
          <a:xfrm>
            <a:off x="342884" y="2614643"/>
            <a:ext cx="5143515" cy="1136180"/>
          </a:xfrm>
          <a:prstGeom prst="rect">
            <a:avLst/>
          </a:prstGeom>
        </p:spPr>
      </p:pic>
      <p:pic>
        <p:nvPicPr>
          <p:cNvPr id="11" name="Picture 10"/>
          <p:cNvPicPr/>
          <p:nvPr/>
        </p:nvPicPr>
        <p:blipFill>
          <a:blip r:embed="rId3"/>
          <a:stretch>
            <a:fillRect/>
          </a:stretch>
        </p:blipFill>
        <p:spPr>
          <a:xfrm>
            <a:off x="200887" y="5295638"/>
            <a:ext cx="6186057" cy="1225665"/>
          </a:xfrm>
          <a:prstGeom prst="rect">
            <a:avLst/>
          </a:prstGeom>
        </p:spPr>
      </p:pic>
      <p:pic>
        <p:nvPicPr>
          <p:cNvPr id="4" name="Picture 3"/>
          <p:cNvPicPr>
            <a:picLocks noChangeAspect="1"/>
          </p:cNvPicPr>
          <p:nvPr/>
        </p:nvPicPr>
        <p:blipFill>
          <a:blip r:embed="rId4"/>
          <a:stretch>
            <a:fillRect/>
          </a:stretch>
        </p:blipFill>
        <p:spPr>
          <a:xfrm>
            <a:off x="10406060" y="103788"/>
            <a:ext cx="1469263" cy="1475360"/>
          </a:xfrm>
          <a:prstGeom prst="rect">
            <a:avLst/>
          </a:prstGeom>
        </p:spPr>
      </p:pic>
    </p:spTree>
    <p:extLst>
      <p:ext uri="{BB962C8B-B14F-4D97-AF65-F5344CB8AC3E}">
        <p14:creationId xmlns:p14="http://schemas.microsoft.com/office/powerpoint/2010/main" val="316080216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3B862-569C-03FC-32D3-98ED0E56A1F5}"/>
              </a:ext>
            </a:extLst>
          </p:cNvPr>
          <p:cNvSpPr>
            <a:spLocks noGrp="1"/>
          </p:cNvSpPr>
          <p:nvPr>
            <p:ph type="title"/>
          </p:nvPr>
        </p:nvSpPr>
        <p:spPr>
          <a:xfrm>
            <a:off x="200888" y="499503"/>
            <a:ext cx="9888496" cy="900131"/>
          </a:xfrm>
        </p:spPr>
        <p:txBody>
          <a:bodyPr vert="horz" lIns="91440" tIns="45720" rIns="91440" bIns="45720" rtlCol="0" anchor="t">
            <a:normAutofit/>
          </a:bodyPr>
          <a:lstStyle/>
          <a:p>
            <a:r>
              <a:rPr lang="en-US" sz="4000" b="1" dirty="0">
                <a:solidFill>
                  <a:schemeClr val="bg1"/>
                </a:solidFill>
              </a:rPr>
              <a:t>Cracking the Password of Pdf Files</a:t>
            </a:r>
            <a:endParaRPr lang="en-US" sz="4000" b="1" kern="1200" dirty="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151AF49-FAA4-F082-EBC2-61028C6D5743}"/>
              </a:ext>
            </a:extLst>
          </p:cNvPr>
          <p:cNvSpPr>
            <a:spLocks noGrp="1"/>
          </p:cNvSpPr>
          <p:nvPr>
            <p:ph type="body" idx="1"/>
          </p:nvPr>
        </p:nvSpPr>
        <p:spPr>
          <a:xfrm>
            <a:off x="200888" y="1902453"/>
            <a:ext cx="11304636" cy="4096991"/>
          </a:xfrm>
        </p:spPr>
        <p:txBody>
          <a:bodyPr vert="horz" lIns="91440" tIns="45720" rIns="91440" bIns="45720" rtlCol="0">
            <a:normAutofit fontScale="92500" lnSpcReduction="10000"/>
          </a:bodyPr>
          <a:lstStyle/>
          <a:p>
            <a:pPr marL="0" indent="0">
              <a:buNone/>
            </a:pPr>
            <a:r>
              <a:rPr lang="en-US" sz="2400" dirty="0"/>
              <a:t>Create a hash of the protected PDF:</a:t>
            </a:r>
          </a:p>
          <a:p>
            <a:pPr marL="0" indent="0">
              <a:buNone/>
            </a:pPr>
            <a:r>
              <a:rPr lang="en-US" sz="2400" dirty="0"/>
              <a:t>python pdf2john.py filename.pdf &gt; 1file.hash</a:t>
            </a:r>
          </a:p>
          <a:p>
            <a:pPr marL="0" indent="0">
              <a:buNone/>
            </a:pPr>
            <a:endParaRPr lang="en-US" sz="2400" dirty="0"/>
          </a:p>
          <a:p>
            <a:pPr marL="0" indent="0">
              <a:buNone/>
            </a:pPr>
            <a:endParaRPr lang="en-US" sz="2400" dirty="0"/>
          </a:p>
          <a:p>
            <a:pPr marL="0" indent="0">
              <a:buNone/>
            </a:pPr>
            <a:r>
              <a:rPr lang="en-US" sz="2400" dirty="0"/>
              <a:t>Crack the password using brute-force:</a:t>
            </a:r>
          </a:p>
          <a:p>
            <a:pPr marL="0" indent="0">
              <a:buNone/>
            </a:pPr>
            <a:r>
              <a:rPr lang="en-US" sz="2400" dirty="0"/>
              <a:t>john </a:t>
            </a:r>
            <a:r>
              <a:rPr lang="en-US" sz="2400" dirty="0" err="1"/>
              <a:t>file.hash</a:t>
            </a:r>
            <a:r>
              <a:rPr lang="en-US" sz="2400" dirty="0"/>
              <a:t> </a:t>
            </a:r>
          </a:p>
          <a:p>
            <a:pPr marL="0" indent="0">
              <a:buNone/>
            </a:pPr>
            <a:endParaRPr lang="en-US" sz="2400" dirty="0"/>
          </a:p>
          <a:p>
            <a:pPr marL="0" indent="0">
              <a:buNone/>
            </a:pPr>
            <a:endParaRPr lang="en-US" sz="2400" dirty="0"/>
          </a:p>
          <a:p>
            <a:pPr marL="0" indent="0">
              <a:buNone/>
            </a:pPr>
            <a:r>
              <a:rPr lang="en-US" sz="2200" dirty="0"/>
              <a:t>To display the cracked password:</a:t>
            </a:r>
          </a:p>
          <a:p>
            <a:pPr marL="0" indent="0">
              <a:buNone/>
            </a:pPr>
            <a:r>
              <a:rPr lang="en-US" sz="2200" dirty="0"/>
              <a:t>john.exe --show </a:t>
            </a:r>
            <a:r>
              <a:rPr lang="en-US" sz="2200" dirty="0" err="1"/>
              <a:t>file.hash</a:t>
            </a:r>
            <a:r>
              <a:rPr lang="en-US" sz="2200" dirty="0"/>
              <a:t> </a:t>
            </a:r>
          </a:p>
          <a:p>
            <a:pPr marL="0" indent="0">
              <a:buNone/>
            </a:pPr>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26" y="2771734"/>
            <a:ext cx="7055483" cy="6444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26" y="4273320"/>
            <a:ext cx="594360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8"/>
          <p:cNvPicPr>
            <a:picLocks noChangeAspect="1" noChangeArrowheads="1"/>
          </p:cNvPicPr>
          <p:nvPr/>
        </p:nvPicPr>
        <p:blipFill rotWithShape="1">
          <a:blip r:embed="rId4">
            <a:extLst>
              <a:ext uri="{28A0092B-C50C-407E-A947-70E740481C1C}">
                <a14:useLocalDpi xmlns:a14="http://schemas.microsoft.com/office/drawing/2010/main" val="0"/>
              </a:ext>
            </a:extLst>
          </a:blip>
          <a:srcRect b="813"/>
          <a:stretch/>
        </p:blipFill>
        <p:spPr bwMode="auto">
          <a:xfrm>
            <a:off x="287426" y="5793593"/>
            <a:ext cx="5943600" cy="92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34451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2000" cy="1206588"/>
          </a:xfrm>
          <a:solidFill>
            <a:schemeClr val="tx1"/>
          </a:solidFill>
        </p:spPr>
        <p:txBody>
          <a:bodyPr/>
          <a:lstStyle/>
          <a:p>
            <a:r>
              <a:rPr lang="en-US" b="1" dirty="0">
                <a:solidFill>
                  <a:schemeClr val="bg1"/>
                </a:solidFill>
              </a:rPr>
              <a:t>Testing of Protected Zip Documents </a:t>
            </a:r>
          </a:p>
        </p:txBody>
      </p:sp>
      <p:pic>
        <p:nvPicPr>
          <p:cNvPr id="4" name="Picture 3"/>
          <p:cNvPicPr>
            <a:picLocks noChangeAspect="1"/>
          </p:cNvPicPr>
          <p:nvPr/>
        </p:nvPicPr>
        <p:blipFill>
          <a:blip r:embed="rId2"/>
          <a:stretch>
            <a:fillRect/>
          </a:stretch>
        </p:blipFill>
        <p:spPr>
          <a:xfrm>
            <a:off x="89538" y="1316182"/>
            <a:ext cx="7191407" cy="1025236"/>
          </a:xfrm>
          <a:prstGeom prst="rect">
            <a:avLst/>
          </a:prstGeom>
        </p:spPr>
      </p:pic>
      <p:sp>
        <p:nvSpPr>
          <p:cNvPr id="3" name="Text Placeholder 2"/>
          <p:cNvSpPr>
            <a:spLocks noGrp="1"/>
          </p:cNvSpPr>
          <p:nvPr>
            <p:ph type="body" idx="1"/>
          </p:nvPr>
        </p:nvSpPr>
        <p:spPr>
          <a:xfrm>
            <a:off x="89537" y="1316182"/>
            <a:ext cx="11977772" cy="5541818"/>
          </a:xfrm>
        </p:spPr>
        <p:txBody>
          <a:bodyPr/>
          <a:lstStyle/>
          <a:p>
            <a:endParaRPr lang="en-US" dirty="0"/>
          </a:p>
        </p:txBody>
      </p:sp>
      <p:pic>
        <p:nvPicPr>
          <p:cNvPr id="5" name="Picture 4"/>
          <p:cNvPicPr/>
          <p:nvPr/>
        </p:nvPicPr>
        <p:blipFill rotWithShape="1">
          <a:blip r:embed="rId3"/>
          <a:srcRect l="-89" r="-1"/>
          <a:stretch/>
        </p:blipFill>
        <p:spPr>
          <a:xfrm>
            <a:off x="89536" y="2451013"/>
            <a:ext cx="7197817" cy="985519"/>
          </a:xfrm>
          <a:prstGeom prst="rect">
            <a:avLst/>
          </a:prstGeom>
        </p:spPr>
      </p:pic>
      <p:pic>
        <p:nvPicPr>
          <p:cNvPr id="6" name="Picture 5"/>
          <p:cNvPicPr/>
          <p:nvPr/>
        </p:nvPicPr>
        <p:blipFill>
          <a:blip r:embed="rId4"/>
          <a:stretch>
            <a:fillRect/>
          </a:stretch>
        </p:blipFill>
        <p:spPr>
          <a:xfrm>
            <a:off x="89537" y="3546127"/>
            <a:ext cx="7191407" cy="2052955"/>
          </a:xfrm>
          <a:prstGeom prst="rect">
            <a:avLst/>
          </a:prstGeom>
        </p:spPr>
      </p:pic>
      <p:pic>
        <p:nvPicPr>
          <p:cNvPr id="7" name="Picture 6"/>
          <p:cNvPicPr/>
          <p:nvPr/>
        </p:nvPicPr>
        <p:blipFill>
          <a:blip r:embed="rId5"/>
          <a:stretch>
            <a:fillRect/>
          </a:stretch>
        </p:blipFill>
        <p:spPr>
          <a:xfrm>
            <a:off x="90052" y="5735781"/>
            <a:ext cx="7190891" cy="935355"/>
          </a:xfrm>
          <a:prstGeom prst="rect">
            <a:avLst/>
          </a:prstGeom>
        </p:spPr>
      </p:pic>
    </p:spTree>
    <p:extLst>
      <p:ext uri="{BB962C8B-B14F-4D97-AF65-F5344CB8AC3E}">
        <p14:creationId xmlns:p14="http://schemas.microsoft.com/office/powerpoint/2010/main" val="2178159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1999" cy="1496290"/>
          </a:xfrm>
          <a:solidFill>
            <a:schemeClr val="tx1"/>
          </a:solidFill>
        </p:spPr>
        <p:txBody>
          <a:bodyPr/>
          <a:lstStyle/>
          <a:p>
            <a:r>
              <a:rPr lang="en-US" b="1" dirty="0">
                <a:solidFill>
                  <a:schemeClr val="bg1"/>
                </a:solidFill>
              </a:rPr>
              <a:t>Testing of Protected DOCX</a:t>
            </a:r>
          </a:p>
        </p:txBody>
      </p:sp>
      <p:pic>
        <p:nvPicPr>
          <p:cNvPr id="4" name="Picture 3"/>
          <p:cNvPicPr>
            <a:picLocks noChangeAspect="1"/>
          </p:cNvPicPr>
          <p:nvPr/>
        </p:nvPicPr>
        <p:blipFill>
          <a:blip r:embed="rId2"/>
          <a:stretch>
            <a:fillRect/>
          </a:stretch>
        </p:blipFill>
        <p:spPr>
          <a:xfrm>
            <a:off x="304800" y="1690688"/>
            <a:ext cx="5944115" cy="932769"/>
          </a:xfrm>
          <a:prstGeom prst="rect">
            <a:avLst/>
          </a:prstGeom>
        </p:spPr>
      </p:pic>
      <p:pic>
        <p:nvPicPr>
          <p:cNvPr id="5" name="Picture 4"/>
          <p:cNvPicPr>
            <a:picLocks noChangeAspect="1"/>
          </p:cNvPicPr>
          <p:nvPr/>
        </p:nvPicPr>
        <p:blipFill>
          <a:blip r:embed="rId3"/>
          <a:stretch>
            <a:fillRect/>
          </a:stretch>
        </p:blipFill>
        <p:spPr>
          <a:xfrm>
            <a:off x="304800" y="3012657"/>
            <a:ext cx="5944115" cy="396274"/>
          </a:xfrm>
          <a:prstGeom prst="rect">
            <a:avLst/>
          </a:prstGeom>
        </p:spPr>
      </p:pic>
      <p:pic>
        <p:nvPicPr>
          <p:cNvPr id="6" name="Picture 5"/>
          <p:cNvPicPr>
            <a:picLocks noChangeAspect="1"/>
          </p:cNvPicPr>
          <p:nvPr/>
        </p:nvPicPr>
        <p:blipFill>
          <a:blip r:embed="rId4"/>
          <a:stretch>
            <a:fillRect/>
          </a:stretch>
        </p:blipFill>
        <p:spPr>
          <a:xfrm>
            <a:off x="304800" y="3531121"/>
            <a:ext cx="5944115" cy="2017951"/>
          </a:xfrm>
          <a:prstGeom prst="rect">
            <a:avLst/>
          </a:prstGeom>
        </p:spPr>
      </p:pic>
      <p:pic>
        <p:nvPicPr>
          <p:cNvPr id="7" name="Picture 6"/>
          <p:cNvPicPr>
            <a:picLocks noChangeAspect="1"/>
          </p:cNvPicPr>
          <p:nvPr/>
        </p:nvPicPr>
        <p:blipFill>
          <a:blip r:embed="rId5"/>
          <a:stretch>
            <a:fillRect/>
          </a:stretch>
        </p:blipFill>
        <p:spPr>
          <a:xfrm>
            <a:off x="304800" y="5703878"/>
            <a:ext cx="5944115" cy="932769"/>
          </a:xfrm>
          <a:prstGeom prst="rect">
            <a:avLst/>
          </a:prstGeom>
        </p:spPr>
      </p:pic>
    </p:spTree>
    <p:extLst>
      <p:ext uri="{BB962C8B-B14F-4D97-AF65-F5344CB8AC3E}">
        <p14:creationId xmlns:p14="http://schemas.microsoft.com/office/powerpoint/2010/main" val="1948980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497662"/>
          </a:xfrm>
          <a:solidFill>
            <a:schemeClr val="tx1"/>
          </a:solidFill>
        </p:spPr>
        <p:txBody>
          <a:bodyPr/>
          <a:lstStyle/>
          <a:p>
            <a:r>
              <a:rPr lang="en-US" b="1" dirty="0">
                <a:solidFill>
                  <a:schemeClr val="bg1"/>
                </a:solidFill>
              </a:rPr>
              <a:t>Testing of Protected Excel</a:t>
            </a:r>
          </a:p>
        </p:txBody>
      </p:sp>
      <p:pic>
        <p:nvPicPr>
          <p:cNvPr id="4" name="Picture 3"/>
          <p:cNvPicPr>
            <a:picLocks noChangeAspect="1"/>
          </p:cNvPicPr>
          <p:nvPr/>
        </p:nvPicPr>
        <p:blipFill>
          <a:blip r:embed="rId2"/>
          <a:stretch>
            <a:fillRect/>
          </a:stretch>
        </p:blipFill>
        <p:spPr>
          <a:xfrm>
            <a:off x="838200" y="1690688"/>
            <a:ext cx="5944115" cy="963251"/>
          </a:xfrm>
          <a:prstGeom prst="rect">
            <a:avLst/>
          </a:prstGeom>
        </p:spPr>
      </p:pic>
      <p:pic>
        <p:nvPicPr>
          <p:cNvPr id="5" name="Picture 4"/>
          <p:cNvPicPr>
            <a:picLocks noChangeAspect="1"/>
          </p:cNvPicPr>
          <p:nvPr/>
        </p:nvPicPr>
        <p:blipFill>
          <a:blip r:embed="rId3"/>
          <a:stretch>
            <a:fillRect/>
          </a:stretch>
        </p:blipFill>
        <p:spPr>
          <a:xfrm>
            <a:off x="838199" y="2788876"/>
            <a:ext cx="5944115" cy="457240"/>
          </a:xfrm>
          <a:prstGeom prst="rect">
            <a:avLst/>
          </a:prstGeom>
        </p:spPr>
      </p:pic>
      <p:pic>
        <p:nvPicPr>
          <p:cNvPr id="6" name="Picture 5"/>
          <p:cNvPicPr>
            <a:picLocks noChangeAspect="1"/>
          </p:cNvPicPr>
          <p:nvPr/>
        </p:nvPicPr>
        <p:blipFill>
          <a:blip r:embed="rId4"/>
          <a:stretch>
            <a:fillRect/>
          </a:stretch>
        </p:blipFill>
        <p:spPr>
          <a:xfrm>
            <a:off x="838198" y="3504223"/>
            <a:ext cx="5944115" cy="1786283"/>
          </a:xfrm>
          <a:prstGeom prst="rect">
            <a:avLst/>
          </a:prstGeom>
        </p:spPr>
      </p:pic>
      <p:pic>
        <p:nvPicPr>
          <p:cNvPr id="7" name="Picture 6"/>
          <p:cNvPicPr>
            <a:picLocks noChangeAspect="1"/>
          </p:cNvPicPr>
          <p:nvPr/>
        </p:nvPicPr>
        <p:blipFill>
          <a:blip r:embed="rId5"/>
          <a:stretch>
            <a:fillRect/>
          </a:stretch>
        </p:blipFill>
        <p:spPr>
          <a:xfrm>
            <a:off x="838198" y="5418449"/>
            <a:ext cx="5944115" cy="743776"/>
          </a:xfrm>
          <a:prstGeom prst="rect">
            <a:avLst/>
          </a:prstGeom>
        </p:spPr>
      </p:pic>
    </p:spTree>
    <p:extLst>
      <p:ext uri="{BB962C8B-B14F-4D97-AF65-F5344CB8AC3E}">
        <p14:creationId xmlns:p14="http://schemas.microsoft.com/office/powerpoint/2010/main" val="17461125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docProps/app.xml><?xml version="1.0" encoding="utf-8"?>
<Properties xmlns="http://schemas.openxmlformats.org/officeDocument/2006/extended-properties" xmlns:vt="http://schemas.openxmlformats.org/officeDocument/2006/docPropsVTypes">
  <Template>Office Theme</Template>
  <TotalTime>343</TotalTime>
  <Words>1205</Words>
  <Application>Microsoft Office PowerPoint</Application>
  <PresentationFormat>Widescreen</PresentationFormat>
  <Paragraphs>194</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Aptos Display</vt:lpstr>
      <vt:lpstr>Arial</vt:lpstr>
      <vt:lpstr>Calibri Light</vt:lpstr>
      <vt:lpstr>Office Theme</vt:lpstr>
      <vt:lpstr>Penetration Testing Project</vt:lpstr>
      <vt:lpstr>Introduction</vt:lpstr>
      <vt:lpstr>Project Outline</vt:lpstr>
      <vt:lpstr>John the Ripper </vt:lpstr>
      <vt:lpstr>Installation And Configuration</vt:lpstr>
      <vt:lpstr>Cracking the Password of Pdf Files</vt:lpstr>
      <vt:lpstr>Testing of Protected Zip Documents </vt:lpstr>
      <vt:lpstr>Testing of Protected DOCX</vt:lpstr>
      <vt:lpstr>Testing of Protected Excel</vt:lpstr>
      <vt:lpstr>Hydra - Overview</vt:lpstr>
      <vt:lpstr>Hydra - How to Use</vt:lpstr>
      <vt:lpstr>Cracking the FTP login password using Hydra</vt:lpstr>
      <vt:lpstr>Cracking the FTP login password using Hydra</vt:lpstr>
      <vt:lpstr>Cracking the SSH login password using Hydra</vt:lpstr>
      <vt:lpstr>PowerPoint Presentation</vt:lpstr>
      <vt:lpstr>Medusa- Overview</vt:lpstr>
      <vt:lpstr>PowerPoint Presentation</vt:lpstr>
      <vt:lpstr>Hashcat – Overview</vt:lpstr>
      <vt:lpstr>Md5 Password Recovery</vt:lpstr>
      <vt:lpstr>Cewl- overveiw</vt:lpstr>
      <vt:lpstr>Cewl-Main Commands and Testing</vt:lpstr>
      <vt:lpstr>WpScan –Overview</vt:lpstr>
      <vt:lpstr>PowerPoint Presentation</vt:lpstr>
      <vt:lpstr>PowerPoint Presentation</vt:lpstr>
      <vt:lpstr>Metasploit – Overview </vt:lpstr>
      <vt:lpstr>Brute-forcing SSH on a Metasploitable 2 VM using Metasploit</vt:lpstr>
      <vt:lpstr>Brute-forcing SSH on a Metasploitable 2 VM using Metasploit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Testing Project</dc:title>
  <dc:creator>Sabih Qureshi</dc:creator>
  <cp:lastModifiedBy>Sabih Qureshi</cp:lastModifiedBy>
  <cp:revision>18</cp:revision>
  <dcterms:created xsi:type="dcterms:W3CDTF">2024-12-20T18:40:15Z</dcterms:created>
  <dcterms:modified xsi:type="dcterms:W3CDTF">2025-01-03T20:00:55Z</dcterms:modified>
</cp:coreProperties>
</file>